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65"/>
  </p:handoutMasterIdLst>
  <p:sldIdLst>
    <p:sldId id="696" r:id="rId3"/>
    <p:sldId id="1682" r:id="rId5"/>
    <p:sldId id="1683" r:id="rId6"/>
    <p:sldId id="1088" r:id="rId7"/>
    <p:sldId id="1070" r:id="rId8"/>
    <p:sldId id="1071" r:id="rId9"/>
    <p:sldId id="1072" r:id="rId10"/>
    <p:sldId id="1073" r:id="rId11"/>
    <p:sldId id="1687" r:id="rId12"/>
    <p:sldId id="1075" r:id="rId13"/>
    <p:sldId id="1095" r:id="rId14"/>
    <p:sldId id="1694" r:id="rId15"/>
    <p:sldId id="1696" r:id="rId16"/>
    <p:sldId id="1695" r:id="rId17"/>
    <p:sldId id="1707" r:id="rId18"/>
    <p:sldId id="1100" r:id="rId19"/>
    <p:sldId id="1077" r:id="rId20"/>
    <p:sldId id="1082" r:id="rId21"/>
    <p:sldId id="1078" r:id="rId22"/>
    <p:sldId id="1688" r:id="rId23"/>
    <p:sldId id="1689" r:id="rId24"/>
    <p:sldId id="1087" r:id="rId25"/>
    <p:sldId id="1700" r:id="rId26"/>
    <p:sldId id="1701" r:id="rId27"/>
    <p:sldId id="1702" r:id="rId28"/>
    <p:sldId id="1703" r:id="rId29"/>
    <p:sldId id="1704" r:id="rId30"/>
    <p:sldId id="1705" r:id="rId31"/>
    <p:sldId id="1697" r:id="rId32"/>
    <p:sldId id="1006" r:id="rId33"/>
    <p:sldId id="1008" r:id="rId34"/>
    <p:sldId id="1138" r:id="rId35"/>
    <p:sldId id="1086" r:id="rId36"/>
    <p:sldId id="1139" r:id="rId37"/>
    <p:sldId id="1686" r:id="rId38"/>
    <p:sldId id="275" r:id="rId39"/>
    <p:sldId id="278" r:id="rId40"/>
    <p:sldId id="1124" r:id="rId41"/>
    <p:sldId id="1141" r:id="rId42"/>
    <p:sldId id="1125" r:id="rId43"/>
    <p:sldId id="1128" r:id="rId44"/>
    <p:sldId id="1117" r:id="rId45"/>
    <p:sldId id="1706" r:id="rId46"/>
    <p:sldId id="1708" r:id="rId47"/>
    <p:sldId id="1709" r:id="rId48"/>
    <p:sldId id="1710" r:id="rId49"/>
    <p:sldId id="1711" r:id="rId50"/>
    <p:sldId id="1712" r:id="rId51"/>
    <p:sldId id="1713" r:id="rId52"/>
    <p:sldId id="1714" r:id="rId53"/>
    <p:sldId id="1715" r:id="rId54"/>
    <p:sldId id="1716" r:id="rId55"/>
    <p:sldId id="1717" r:id="rId56"/>
    <p:sldId id="1718" r:id="rId57"/>
    <p:sldId id="1719" r:id="rId58"/>
    <p:sldId id="1690" r:id="rId59"/>
    <p:sldId id="1691" r:id="rId60"/>
    <p:sldId id="1692" r:id="rId61"/>
    <p:sldId id="1693" r:id="rId62"/>
    <p:sldId id="1145" r:id="rId63"/>
    <p:sldId id="1133" r:id="rId64"/>
  </p:sldIdLst>
  <p:sldSz cx="12192000" cy="6858000"/>
  <p:notesSz cx="6811645" cy="9945370"/>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269"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2948"/>
    <a:srgbClr val="0066CC"/>
    <a:srgbClr val="00B0F0"/>
    <a:srgbClr val="0070C0"/>
    <a:srgbClr val="DFF1F2"/>
    <a:srgbClr val="A3D6D9"/>
    <a:srgbClr val="004586"/>
    <a:srgbClr val="FBBCA3"/>
    <a:srgbClr val="FF99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76" autoAdjust="0"/>
    <p:restoredTop sz="93673" autoAdjust="0"/>
  </p:normalViewPr>
  <p:slideViewPr>
    <p:cSldViewPr snapToGrid="0" showGuides="1">
      <p:cViewPr varScale="1">
        <p:scale>
          <a:sx n="61" d="100"/>
          <a:sy n="61" d="100"/>
        </p:scale>
        <p:origin x="428" y="52"/>
      </p:cViewPr>
      <p:guideLst>
        <p:guide orient="horz" pos="2269"/>
        <p:guide pos="3838"/>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handoutMaster" Target="handoutMasters/handoutMaster1.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9" Type="http://schemas.openxmlformats.org/officeDocument/2006/relationships/image" Target="../media/image33.wmf"/><Relationship Id="rId8" Type="http://schemas.openxmlformats.org/officeDocument/2006/relationships/image" Target="../media/image32.wmf"/><Relationship Id="rId7" Type="http://schemas.openxmlformats.org/officeDocument/2006/relationships/image" Target="../media/image31.wmf"/><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 Id="rId3" Type="http://schemas.openxmlformats.org/officeDocument/2006/relationships/image" Target="../media/image27.wmf"/><Relationship Id="rId2" Type="http://schemas.openxmlformats.org/officeDocument/2006/relationships/image" Target="../media/image26.wmf"/><Relationship Id="rId17" Type="http://schemas.openxmlformats.org/officeDocument/2006/relationships/image" Target="../media/image41.wmf"/><Relationship Id="rId16" Type="http://schemas.openxmlformats.org/officeDocument/2006/relationships/image" Target="../media/image40.wmf"/><Relationship Id="rId15" Type="http://schemas.openxmlformats.org/officeDocument/2006/relationships/image" Target="../media/image39.wmf"/><Relationship Id="rId14" Type="http://schemas.openxmlformats.org/officeDocument/2006/relationships/image" Target="../media/image38.wmf"/><Relationship Id="rId13" Type="http://schemas.openxmlformats.org/officeDocument/2006/relationships/image" Target="../media/image37.wmf"/><Relationship Id="rId12" Type="http://schemas.openxmlformats.org/officeDocument/2006/relationships/image" Target="../media/image36.wmf"/><Relationship Id="rId11" Type="http://schemas.openxmlformats.org/officeDocument/2006/relationships/image" Target="../media/image35.wmf"/><Relationship Id="rId10" Type="http://schemas.openxmlformats.org/officeDocument/2006/relationships/image" Target="../media/image34.wmf"/><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52054" cy="496744"/>
          </a:xfrm>
          <a:prstGeom prst="rect">
            <a:avLst/>
          </a:prstGeom>
        </p:spPr>
        <p:txBody>
          <a:bodyPr vert="horz" lIns="88395" tIns="44198" rIns="88395" bIns="44198" rtlCol="0"/>
          <a:lstStyle>
            <a:lvl1pPr algn="l">
              <a:defRPr sz="1200"/>
            </a:lvl1pPr>
          </a:lstStyle>
          <a:p>
            <a:endParaRPr lang="zh-CN" altLang="en-US"/>
          </a:p>
        </p:txBody>
      </p:sp>
      <p:sp>
        <p:nvSpPr>
          <p:cNvPr id="3" name="日期占位符 2"/>
          <p:cNvSpPr>
            <a:spLocks noGrp="1"/>
          </p:cNvSpPr>
          <p:nvPr>
            <p:ph type="dt" sz="quarter" idx="1"/>
          </p:nvPr>
        </p:nvSpPr>
        <p:spPr>
          <a:xfrm>
            <a:off x="3858387" y="1"/>
            <a:ext cx="2952054" cy="496744"/>
          </a:xfrm>
          <a:prstGeom prst="rect">
            <a:avLst/>
          </a:prstGeom>
        </p:spPr>
        <p:txBody>
          <a:bodyPr vert="horz" lIns="88395" tIns="44198" rIns="88395" bIns="44198" rtlCol="0"/>
          <a:lstStyle>
            <a:lvl1pPr algn="r">
              <a:defRPr sz="1200"/>
            </a:lvl1pPr>
          </a:lstStyle>
          <a:p>
            <a:fld id="{33F7A549-B379-4C34-825B-70BFB0F88B3A}" type="datetimeFigureOut">
              <a:rPr lang="zh-CN" altLang="en-US" smtClean="0"/>
            </a:fld>
            <a:endParaRPr lang="zh-CN" altLang="en-US"/>
          </a:p>
        </p:txBody>
      </p:sp>
      <p:sp>
        <p:nvSpPr>
          <p:cNvPr id="4" name="页脚占位符 3"/>
          <p:cNvSpPr>
            <a:spLocks noGrp="1"/>
          </p:cNvSpPr>
          <p:nvPr>
            <p:ph type="ftr" sz="quarter" idx="2"/>
          </p:nvPr>
        </p:nvSpPr>
        <p:spPr>
          <a:xfrm>
            <a:off x="0" y="9447401"/>
            <a:ext cx="2952054" cy="496744"/>
          </a:xfrm>
          <a:prstGeom prst="rect">
            <a:avLst/>
          </a:prstGeom>
        </p:spPr>
        <p:txBody>
          <a:bodyPr vert="horz" lIns="88395" tIns="44198" rIns="88395" bIns="4419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8387" y="9447401"/>
            <a:ext cx="2952054" cy="496744"/>
          </a:xfrm>
          <a:prstGeom prst="rect">
            <a:avLst/>
          </a:prstGeom>
        </p:spPr>
        <p:txBody>
          <a:bodyPr vert="horz" lIns="88395" tIns="44198" rIns="88395" bIns="44198" rtlCol="0" anchor="b"/>
          <a:lstStyle>
            <a:lvl1pPr algn="r">
              <a:defRPr sz="1200"/>
            </a:lvl1pPr>
          </a:lstStyle>
          <a:p>
            <a:fld id="{2EC52559-07F0-4EB5-B465-6612A229963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3858537"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algn="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2075" y="746125"/>
            <a:ext cx="6627813" cy="372903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5" name="Rectangle 5"/>
          <p:cNvSpPr>
            <a:spLocks noGrp="1" noChangeArrowheads="1"/>
          </p:cNvSpPr>
          <p:nvPr>
            <p:ph type="body" sz="quarter" idx="3"/>
          </p:nvPr>
        </p:nvSpPr>
        <p:spPr bwMode="auto">
          <a:xfrm>
            <a:off x="681197" y="4724202"/>
            <a:ext cx="5449570" cy="447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5126" name="Rectangle 6"/>
          <p:cNvSpPr>
            <a:spLocks noGrp="1" noChangeArrowheads="1"/>
          </p:cNvSpPr>
          <p:nvPr>
            <p:ph type="ftr" sz="quarter" idx="4"/>
          </p:nvPr>
        </p:nvSpPr>
        <p:spPr bwMode="auto">
          <a:xfrm>
            <a:off x="1"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3858537"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algn="r" eaLnBrk="1" hangingPunct="1">
              <a:defRPr sz="1300" smtClean="0">
                <a:ea typeface="宋体" panose="02010600030101010101" pitchFamily="2" charset="-122"/>
              </a:defRPr>
            </a:lvl1pPr>
          </a:lstStyle>
          <a:p>
            <a:pPr>
              <a:defRPr/>
            </a:pPr>
            <a:fld id="{6020F7E6-B6AB-4685-9920-66673A4976C0}"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如果用的是</a:t>
            </a:r>
            <a:r>
              <a:rPr lang="en-US" altLang="zh-CN" dirty="0"/>
              <a:t>L1</a:t>
            </a:r>
            <a:r>
              <a:rPr lang="zh-CN" altLang="en-US" dirty="0"/>
              <a:t>正则化</a:t>
            </a:r>
            <a:r>
              <a:rPr lang="en-US" altLang="zh-CN" dirty="0"/>
              <a:t>,W</a:t>
            </a:r>
            <a:r>
              <a:rPr lang="zh-CN" altLang="en-US" dirty="0"/>
              <a:t>最终会是稀疏的</a:t>
            </a:r>
            <a:r>
              <a:rPr lang="en-US" altLang="zh-CN" dirty="0"/>
              <a:t>,</a:t>
            </a:r>
            <a:r>
              <a:rPr lang="zh-CN" altLang="en-US" dirty="0"/>
              <a:t>也就是说</a:t>
            </a:r>
            <a:r>
              <a:rPr lang="en-US" altLang="zh-CN" dirty="0"/>
              <a:t>w</a:t>
            </a:r>
            <a:r>
              <a:rPr lang="zh-CN" altLang="en-US" dirty="0"/>
              <a:t>向量中有很多</a:t>
            </a:r>
            <a:r>
              <a:rPr lang="en-US" altLang="zh-CN" dirty="0"/>
              <a:t>0,</a:t>
            </a:r>
            <a:r>
              <a:rPr lang="zh-CN" altLang="en-US" dirty="0"/>
              <a:t>有人说这样有利于压缩模型</a:t>
            </a:r>
            <a:r>
              <a:rPr lang="en-US" altLang="zh-CN" dirty="0"/>
              <a:t>,</a:t>
            </a:r>
            <a:r>
              <a:rPr lang="zh-CN" altLang="en-US" dirty="0"/>
              <a:t>因为集合中参数均为</a:t>
            </a:r>
            <a:r>
              <a:rPr lang="en-US" altLang="zh-CN" dirty="0"/>
              <a:t>0,</a:t>
            </a:r>
            <a:r>
              <a:rPr lang="zh-CN" altLang="en-US" dirty="0"/>
              <a:t>存储模型所占用的内存更少</a:t>
            </a:r>
            <a:r>
              <a:rPr lang="en-US" altLang="zh-CN" dirty="0"/>
              <a:t>.</a:t>
            </a:r>
            <a:r>
              <a:rPr lang="zh-CN" altLang="en-US" dirty="0"/>
              <a:t>实际上</a:t>
            </a:r>
            <a:r>
              <a:rPr lang="en-US" altLang="zh-CN" dirty="0"/>
              <a:t>,</a:t>
            </a:r>
            <a:r>
              <a:rPr lang="zh-CN" altLang="en-US" dirty="0"/>
              <a:t>虽然</a:t>
            </a:r>
            <a:r>
              <a:rPr lang="en-US" altLang="zh-CN" dirty="0"/>
              <a:t>L1</a:t>
            </a:r>
            <a:r>
              <a:rPr lang="zh-CN" altLang="en-US" dirty="0"/>
              <a:t>正则化使模型变得稀疏</a:t>
            </a:r>
            <a:r>
              <a:rPr lang="en-US" altLang="zh-CN" dirty="0"/>
              <a:t>,</a:t>
            </a:r>
            <a:r>
              <a:rPr lang="zh-CN" altLang="en-US" dirty="0"/>
              <a:t>却没有降低太多存储内存</a:t>
            </a:r>
            <a:r>
              <a:rPr lang="en-US" altLang="zh-CN" dirty="0"/>
              <a:t>,</a:t>
            </a:r>
            <a:r>
              <a:rPr lang="zh-CN" altLang="en-US" dirty="0"/>
              <a:t>所以我认为这并不是</a:t>
            </a:r>
            <a:r>
              <a:rPr lang="en-US" altLang="zh-CN" dirty="0"/>
              <a:t>L1</a:t>
            </a:r>
            <a:r>
              <a:rPr lang="zh-CN" altLang="en-US" dirty="0"/>
              <a:t>正则化的目的</a:t>
            </a:r>
            <a:r>
              <a:rPr lang="en-US" altLang="zh-CN" dirty="0"/>
              <a:t>,</a:t>
            </a:r>
            <a:r>
              <a:rPr lang="zh-CN" altLang="en-US" dirty="0"/>
              <a:t>至少不是为了压缩模型</a:t>
            </a:r>
            <a:r>
              <a:rPr lang="en-US" altLang="zh-CN" dirty="0"/>
              <a:t>,</a:t>
            </a:r>
            <a:r>
              <a:rPr lang="zh-CN" altLang="en-US" dirty="0"/>
              <a:t>人们在训练网络时</a:t>
            </a:r>
            <a:r>
              <a:rPr lang="en-US" altLang="zh-CN" dirty="0"/>
              <a:t>,</a:t>
            </a:r>
            <a:r>
              <a:rPr lang="zh-CN" altLang="en-US" dirty="0"/>
              <a:t>越来越倾向于使用</a:t>
            </a:r>
            <a:r>
              <a:rPr lang="en-US" altLang="zh-CN" dirty="0"/>
              <a:t>L2</a:t>
            </a:r>
            <a:r>
              <a:rPr lang="zh-CN" altLang="en-US" dirty="0"/>
              <a:t>正则化</a:t>
            </a:r>
            <a:r>
              <a:rPr lang="en-US" altLang="zh-CN" dirty="0"/>
              <a:t>.</a:t>
            </a:r>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b="0" i="0" dirty="0">
                <a:solidFill>
                  <a:srgbClr val="000000"/>
                </a:solidFill>
                <a:effectLst/>
                <a:latin typeface="Verdana" panose="020B0604030504040204" pitchFamily="34" charset="0"/>
              </a:rPr>
              <a:t>这里引入了</a:t>
            </a:r>
            <a:r>
              <a:rPr lang="en-US" altLang="zh-CN" b="0" i="0" dirty="0">
                <a:solidFill>
                  <a:srgbClr val="000000"/>
                </a:solidFill>
                <a:effectLst/>
                <a:latin typeface="Verdana" panose="020B0604030504040204" pitchFamily="34" charset="0"/>
              </a:rPr>
              <a:t>v</a:t>
            </a:r>
            <a:r>
              <a:rPr lang="zh-CN" altLang="en-US" b="0" i="0" dirty="0">
                <a:solidFill>
                  <a:srgbClr val="000000"/>
                </a:solidFill>
                <a:effectLst/>
                <a:latin typeface="Verdana" panose="020B0604030504040204" pitchFamily="34" charset="0"/>
              </a:rPr>
              <a:t>变量，即</a:t>
            </a:r>
            <a:r>
              <a:rPr lang="en-US" altLang="zh-CN" b="0" i="0" dirty="0">
                <a:solidFill>
                  <a:srgbClr val="000000"/>
                </a:solidFill>
                <a:effectLst/>
                <a:latin typeface="Verdana" panose="020B0604030504040204" pitchFamily="34" charset="0"/>
              </a:rPr>
              <a:t>velocity</a:t>
            </a:r>
            <a:r>
              <a:rPr lang="zh-CN" altLang="en-US" b="0" i="0" dirty="0">
                <a:solidFill>
                  <a:srgbClr val="000000"/>
                </a:solidFill>
                <a:effectLst/>
                <a:latin typeface="Verdana" panose="020B0604030504040204" pitchFamily="34" charset="0"/>
              </a:rPr>
              <a:t>速度的缩写。那么这个变量与速度又有什么关联？这里或许可以用物理的思想去考虑：</a:t>
            </a:r>
            <a:r>
              <a:rPr lang="en-US" altLang="zh-CN" b="0" i="0" dirty="0" err="1">
                <a:solidFill>
                  <a:srgbClr val="000000"/>
                </a:solidFill>
                <a:effectLst/>
                <a:latin typeface="Verdana" panose="020B0604030504040204" pitchFamily="34" charset="0"/>
              </a:rPr>
              <a:t>dW</a:t>
            </a:r>
            <a:r>
              <a:rPr lang="zh-CN" altLang="en-US" b="0" i="0" dirty="0">
                <a:solidFill>
                  <a:srgbClr val="000000"/>
                </a:solidFill>
                <a:effectLst/>
                <a:latin typeface="Verdana" panose="020B0604030504040204" pitchFamily="34" charset="0"/>
              </a:rPr>
              <a:t>就是加速度、</a:t>
            </a:r>
            <a:r>
              <a:rPr lang="en-US" altLang="zh-CN" b="0" i="0" dirty="0" err="1">
                <a:solidFill>
                  <a:srgbClr val="000000"/>
                </a:solidFill>
                <a:effectLst/>
                <a:latin typeface="Verdana" panose="020B0604030504040204" pitchFamily="34" charset="0"/>
              </a:rPr>
              <a:t>vdW</a:t>
            </a:r>
            <a:r>
              <a:rPr lang="zh-CN" altLang="en-US" b="0" i="0" dirty="0">
                <a:solidFill>
                  <a:srgbClr val="000000"/>
                </a:solidFill>
                <a:effectLst/>
                <a:latin typeface="Verdana" panose="020B0604030504040204" pitchFamily="34" charset="0"/>
              </a:rPr>
              <a:t>就是速度。由第一条式子可知，</a:t>
            </a:r>
            <a:r>
              <a:rPr lang="en-US" altLang="zh-CN" b="0" i="0" dirty="0" err="1">
                <a:solidFill>
                  <a:srgbClr val="000000"/>
                </a:solidFill>
                <a:effectLst/>
                <a:latin typeface="Verdana" panose="020B0604030504040204" pitchFamily="34" charset="0"/>
              </a:rPr>
              <a:t>vdW</a:t>
            </a:r>
            <a:r>
              <a:rPr lang="zh-CN" altLang="en-US" b="0" i="0" dirty="0">
                <a:solidFill>
                  <a:srgbClr val="000000"/>
                </a:solidFill>
                <a:effectLst/>
                <a:latin typeface="Verdana" panose="020B0604030504040204" pitchFamily="34" charset="0"/>
              </a:rPr>
              <a:t>的当前值受到原始速度</a:t>
            </a:r>
            <a:r>
              <a:rPr lang="en-US" altLang="zh-CN" b="0" i="0" dirty="0" err="1">
                <a:solidFill>
                  <a:srgbClr val="000000"/>
                </a:solidFill>
                <a:effectLst/>
                <a:latin typeface="Verdana" panose="020B0604030504040204" pitchFamily="34" charset="0"/>
              </a:rPr>
              <a:t>vdW</a:t>
            </a:r>
            <a:r>
              <a:rPr lang="zh-CN" altLang="en-US" b="0" i="0" dirty="0">
                <a:solidFill>
                  <a:srgbClr val="000000"/>
                </a:solidFill>
                <a:effectLst/>
                <a:latin typeface="Verdana" panose="020B0604030504040204" pitchFamily="34" charset="0"/>
              </a:rPr>
              <a:t>和加速度</a:t>
            </a:r>
            <a:r>
              <a:rPr lang="en-US" altLang="zh-CN" b="0" i="0" dirty="0" err="1">
                <a:solidFill>
                  <a:srgbClr val="000000"/>
                </a:solidFill>
                <a:effectLst/>
                <a:latin typeface="Verdana" panose="020B0604030504040204" pitchFamily="34" charset="0"/>
              </a:rPr>
              <a:t>dW</a:t>
            </a:r>
            <a:r>
              <a:rPr lang="zh-CN" altLang="en-US" b="0" i="0" dirty="0">
                <a:solidFill>
                  <a:srgbClr val="000000"/>
                </a:solidFill>
                <a:effectLst/>
                <a:latin typeface="Verdana" panose="020B0604030504040204" pitchFamily="34" charset="0"/>
              </a:rPr>
              <a:t>的加权影响，这样</a:t>
            </a:r>
            <a:r>
              <a:rPr lang="en-US" altLang="zh-CN" b="0" i="0" dirty="0" err="1">
                <a:solidFill>
                  <a:srgbClr val="000000"/>
                </a:solidFill>
                <a:effectLst/>
                <a:latin typeface="Verdana" panose="020B0604030504040204" pitchFamily="34" charset="0"/>
              </a:rPr>
              <a:t>vdW</a:t>
            </a:r>
            <a:r>
              <a:rPr lang="zh-CN" altLang="en-US" b="0" i="0" dirty="0">
                <a:solidFill>
                  <a:srgbClr val="000000"/>
                </a:solidFill>
                <a:effectLst/>
                <a:latin typeface="Verdana" panose="020B0604030504040204" pitchFamily="34" charset="0"/>
              </a:rPr>
              <a:t>就综合了两者的因素。然后在看第二个式子：</a:t>
            </a:r>
            <a:r>
              <a:rPr lang="en-US" altLang="zh-CN" b="0" i="0" dirty="0">
                <a:solidFill>
                  <a:srgbClr val="000000"/>
                </a:solidFill>
                <a:effectLst/>
                <a:latin typeface="Verdana" panose="020B0604030504040204" pitchFamily="34" charset="0"/>
              </a:rPr>
              <a:t>W</a:t>
            </a:r>
            <a:r>
              <a:rPr lang="zh-CN" altLang="en-US" b="0" i="0" dirty="0">
                <a:solidFill>
                  <a:srgbClr val="000000"/>
                </a:solidFill>
                <a:effectLst/>
                <a:latin typeface="Verdana" panose="020B0604030504040204" pitchFamily="34" charset="0"/>
              </a:rPr>
              <a:t>减去学习率乘以</a:t>
            </a:r>
            <a:r>
              <a:rPr lang="en-US" altLang="zh-CN" b="0" i="0" dirty="0" err="1">
                <a:solidFill>
                  <a:srgbClr val="000000"/>
                </a:solidFill>
                <a:effectLst/>
                <a:latin typeface="Verdana" panose="020B0604030504040204" pitchFamily="34" charset="0"/>
              </a:rPr>
              <a:t>vdW</a:t>
            </a:r>
            <a:r>
              <a:rPr lang="zh-CN" altLang="en-US" b="0" i="0" dirty="0">
                <a:solidFill>
                  <a:srgbClr val="000000"/>
                </a:solidFill>
                <a:effectLst/>
                <a:latin typeface="Verdana" panose="020B0604030504040204" pitchFamily="34" charset="0"/>
              </a:rPr>
              <a:t>，而</a:t>
            </a:r>
            <a:r>
              <a:rPr lang="en-US" altLang="zh-CN" b="0" i="0" dirty="0" err="1">
                <a:solidFill>
                  <a:srgbClr val="000000"/>
                </a:solidFill>
                <a:effectLst/>
                <a:latin typeface="Verdana" panose="020B0604030504040204" pitchFamily="34" charset="0"/>
              </a:rPr>
              <a:t>vdW</a:t>
            </a:r>
            <a:r>
              <a:rPr lang="zh-CN" altLang="en-US" b="0" i="0" dirty="0">
                <a:solidFill>
                  <a:srgbClr val="000000"/>
                </a:solidFill>
                <a:effectLst/>
                <a:latin typeface="Verdana" panose="020B0604030504040204" pitchFamily="34" charset="0"/>
              </a:rPr>
              <a:t>就是“过往经验”和“当前情况”的综合考虑。</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b="0" i="0" dirty="0">
                <a:solidFill>
                  <a:srgbClr val="000000"/>
                </a:solidFill>
                <a:effectLst/>
                <a:latin typeface="Verdana" panose="020B0604030504040204" pitchFamily="34" charset="0"/>
              </a:rPr>
              <a:t>这里引入了</a:t>
            </a:r>
            <a:r>
              <a:rPr lang="en-US" altLang="zh-CN" b="0" i="0" dirty="0">
                <a:solidFill>
                  <a:srgbClr val="000000"/>
                </a:solidFill>
                <a:effectLst/>
                <a:latin typeface="Verdana" panose="020B0604030504040204" pitchFamily="34" charset="0"/>
              </a:rPr>
              <a:t>v</a:t>
            </a:r>
            <a:r>
              <a:rPr lang="zh-CN" altLang="en-US" b="0" i="0" dirty="0">
                <a:solidFill>
                  <a:srgbClr val="000000"/>
                </a:solidFill>
                <a:effectLst/>
                <a:latin typeface="Verdana" panose="020B0604030504040204" pitchFamily="34" charset="0"/>
              </a:rPr>
              <a:t>变量，即</a:t>
            </a:r>
            <a:r>
              <a:rPr lang="en-US" altLang="zh-CN" b="0" i="0" dirty="0">
                <a:solidFill>
                  <a:srgbClr val="000000"/>
                </a:solidFill>
                <a:effectLst/>
                <a:latin typeface="Verdana" panose="020B0604030504040204" pitchFamily="34" charset="0"/>
              </a:rPr>
              <a:t>velocity</a:t>
            </a:r>
            <a:r>
              <a:rPr lang="zh-CN" altLang="en-US" b="0" i="0" dirty="0">
                <a:solidFill>
                  <a:srgbClr val="000000"/>
                </a:solidFill>
                <a:effectLst/>
                <a:latin typeface="Verdana" panose="020B0604030504040204" pitchFamily="34" charset="0"/>
              </a:rPr>
              <a:t>速度的缩写。那么这个变量与速度又有什么关联？这里或许可以用物理的思想去考虑：</a:t>
            </a:r>
            <a:r>
              <a:rPr lang="en-US" altLang="zh-CN" b="0" i="0" dirty="0" err="1">
                <a:solidFill>
                  <a:srgbClr val="000000"/>
                </a:solidFill>
                <a:effectLst/>
                <a:latin typeface="Verdana" panose="020B0604030504040204" pitchFamily="34" charset="0"/>
              </a:rPr>
              <a:t>dW</a:t>
            </a:r>
            <a:r>
              <a:rPr lang="zh-CN" altLang="en-US" b="0" i="0" dirty="0">
                <a:solidFill>
                  <a:srgbClr val="000000"/>
                </a:solidFill>
                <a:effectLst/>
                <a:latin typeface="Verdana" panose="020B0604030504040204" pitchFamily="34" charset="0"/>
              </a:rPr>
              <a:t>就是加速度、</a:t>
            </a:r>
            <a:r>
              <a:rPr lang="en-US" altLang="zh-CN" b="0" i="0" dirty="0" err="1">
                <a:solidFill>
                  <a:srgbClr val="000000"/>
                </a:solidFill>
                <a:effectLst/>
                <a:latin typeface="Verdana" panose="020B0604030504040204" pitchFamily="34" charset="0"/>
              </a:rPr>
              <a:t>vdW</a:t>
            </a:r>
            <a:r>
              <a:rPr lang="zh-CN" altLang="en-US" b="0" i="0" dirty="0">
                <a:solidFill>
                  <a:srgbClr val="000000"/>
                </a:solidFill>
                <a:effectLst/>
                <a:latin typeface="Verdana" panose="020B0604030504040204" pitchFamily="34" charset="0"/>
              </a:rPr>
              <a:t>就是速度。由第一条式子可知，</a:t>
            </a:r>
            <a:r>
              <a:rPr lang="en-US" altLang="zh-CN" b="0" i="0" dirty="0" err="1">
                <a:solidFill>
                  <a:srgbClr val="000000"/>
                </a:solidFill>
                <a:effectLst/>
                <a:latin typeface="Verdana" panose="020B0604030504040204" pitchFamily="34" charset="0"/>
              </a:rPr>
              <a:t>vdW</a:t>
            </a:r>
            <a:r>
              <a:rPr lang="zh-CN" altLang="en-US" b="0" i="0" dirty="0">
                <a:solidFill>
                  <a:srgbClr val="000000"/>
                </a:solidFill>
                <a:effectLst/>
                <a:latin typeface="Verdana" panose="020B0604030504040204" pitchFamily="34" charset="0"/>
              </a:rPr>
              <a:t>的当前值受到原始速度</a:t>
            </a:r>
            <a:r>
              <a:rPr lang="en-US" altLang="zh-CN" b="0" i="0" dirty="0" err="1">
                <a:solidFill>
                  <a:srgbClr val="000000"/>
                </a:solidFill>
                <a:effectLst/>
                <a:latin typeface="Verdana" panose="020B0604030504040204" pitchFamily="34" charset="0"/>
              </a:rPr>
              <a:t>vdW</a:t>
            </a:r>
            <a:r>
              <a:rPr lang="zh-CN" altLang="en-US" b="0" i="0" dirty="0">
                <a:solidFill>
                  <a:srgbClr val="000000"/>
                </a:solidFill>
                <a:effectLst/>
                <a:latin typeface="Verdana" panose="020B0604030504040204" pitchFamily="34" charset="0"/>
              </a:rPr>
              <a:t>和加速度</a:t>
            </a:r>
            <a:r>
              <a:rPr lang="en-US" altLang="zh-CN" b="0" i="0" dirty="0" err="1">
                <a:solidFill>
                  <a:srgbClr val="000000"/>
                </a:solidFill>
                <a:effectLst/>
                <a:latin typeface="Verdana" panose="020B0604030504040204" pitchFamily="34" charset="0"/>
              </a:rPr>
              <a:t>dW</a:t>
            </a:r>
            <a:r>
              <a:rPr lang="zh-CN" altLang="en-US" b="0" i="0" dirty="0">
                <a:solidFill>
                  <a:srgbClr val="000000"/>
                </a:solidFill>
                <a:effectLst/>
                <a:latin typeface="Verdana" panose="020B0604030504040204" pitchFamily="34" charset="0"/>
              </a:rPr>
              <a:t>的加权影响，这样</a:t>
            </a:r>
            <a:r>
              <a:rPr lang="en-US" altLang="zh-CN" b="0" i="0" dirty="0" err="1">
                <a:solidFill>
                  <a:srgbClr val="000000"/>
                </a:solidFill>
                <a:effectLst/>
                <a:latin typeface="Verdana" panose="020B0604030504040204" pitchFamily="34" charset="0"/>
              </a:rPr>
              <a:t>vdW</a:t>
            </a:r>
            <a:r>
              <a:rPr lang="zh-CN" altLang="en-US" b="0" i="0" dirty="0">
                <a:solidFill>
                  <a:srgbClr val="000000"/>
                </a:solidFill>
                <a:effectLst/>
                <a:latin typeface="Verdana" panose="020B0604030504040204" pitchFamily="34" charset="0"/>
              </a:rPr>
              <a:t>就综合了两者的因素。然后在看第二个式子：</a:t>
            </a:r>
            <a:r>
              <a:rPr lang="en-US" altLang="zh-CN" b="0" i="0" dirty="0">
                <a:solidFill>
                  <a:srgbClr val="000000"/>
                </a:solidFill>
                <a:effectLst/>
                <a:latin typeface="Verdana" panose="020B0604030504040204" pitchFamily="34" charset="0"/>
              </a:rPr>
              <a:t>W</a:t>
            </a:r>
            <a:r>
              <a:rPr lang="zh-CN" altLang="en-US" b="0" i="0" dirty="0">
                <a:solidFill>
                  <a:srgbClr val="000000"/>
                </a:solidFill>
                <a:effectLst/>
                <a:latin typeface="Verdana" panose="020B0604030504040204" pitchFamily="34" charset="0"/>
              </a:rPr>
              <a:t>减去学习率乘以</a:t>
            </a:r>
            <a:r>
              <a:rPr lang="en-US" altLang="zh-CN" b="0" i="0" dirty="0" err="1">
                <a:solidFill>
                  <a:srgbClr val="000000"/>
                </a:solidFill>
                <a:effectLst/>
                <a:latin typeface="Verdana" panose="020B0604030504040204" pitchFamily="34" charset="0"/>
              </a:rPr>
              <a:t>vdW</a:t>
            </a:r>
            <a:r>
              <a:rPr lang="zh-CN" altLang="en-US" b="0" i="0" dirty="0">
                <a:solidFill>
                  <a:srgbClr val="000000"/>
                </a:solidFill>
                <a:effectLst/>
                <a:latin typeface="Verdana" panose="020B0604030504040204" pitchFamily="34" charset="0"/>
              </a:rPr>
              <a:t>，而</a:t>
            </a:r>
            <a:r>
              <a:rPr lang="en-US" altLang="zh-CN" b="0" i="0" dirty="0" err="1">
                <a:solidFill>
                  <a:srgbClr val="000000"/>
                </a:solidFill>
                <a:effectLst/>
                <a:latin typeface="Verdana" panose="020B0604030504040204" pitchFamily="34" charset="0"/>
              </a:rPr>
              <a:t>vdW</a:t>
            </a:r>
            <a:r>
              <a:rPr lang="zh-CN" altLang="en-US" b="0" i="0" dirty="0">
                <a:solidFill>
                  <a:srgbClr val="000000"/>
                </a:solidFill>
                <a:effectLst/>
                <a:latin typeface="Verdana" panose="020B0604030504040204" pitchFamily="34" charset="0"/>
              </a:rPr>
              <a:t>就是“过往经验”和“当前情况”的综合考虑。</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zh-CN" sz="1200" b="1" kern="0" dirty="0">
                <a:effectLst/>
                <a:latin typeface="+mj-ea"/>
                <a:ea typeface="+mj-ea"/>
                <a:cs typeface="宋体" panose="02010600030101010101" pitchFamily="2" charset="-122"/>
              </a:rPr>
              <a:t>（</a:t>
            </a:r>
            <a:r>
              <a:rPr lang="en-US" altLang="zh-CN" sz="1200" b="1" kern="0" dirty="0">
                <a:effectLst/>
                <a:latin typeface="+mj-ea"/>
                <a:ea typeface="+mj-ea"/>
                <a:cs typeface="宋体" panose="02010600030101010101" pitchFamily="2" charset="-122"/>
              </a:rPr>
              <a:t>1</a:t>
            </a:r>
            <a:r>
              <a:rPr lang="zh-CN" altLang="zh-CN" sz="1200" b="1" kern="0" dirty="0">
                <a:effectLst/>
                <a:latin typeface="+mj-ea"/>
                <a:ea typeface="+mj-ea"/>
                <a:cs typeface="宋体" panose="02010600030101010101" pitchFamily="2" charset="-122"/>
              </a:rPr>
              <a:t>）</a:t>
            </a:r>
            <a:r>
              <a:rPr lang="en-US" altLang="zh-CN" sz="1200" b="1" kern="0" dirty="0">
                <a:effectLst/>
                <a:latin typeface="+mj-ea"/>
                <a:ea typeface="+mj-ea"/>
                <a:cs typeface="宋体" panose="02010600030101010101" pitchFamily="2" charset="-122"/>
              </a:rPr>
              <a:t>BN</a:t>
            </a:r>
            <a:r>
              <a:rPr lang="zh-CN" altLang="zh-CN" sz="1200" b="1" kern="0" dirty="0">
                <a:effectLst/>
                <a:latin typeface="+mj-ea"/>
                <a:ea typeface="+mj-ea"/>
                <a:cs typeface="宋体" panose="02010600030101010101" pitchFamily="2" charset="-122"/>
              </a:rPr>
              <a:t>使得网络中每层输入数据的分布相对稳定，加速模型学习速度</a:t>
            </a:r>
            <a:endParaRPr lang="zh-CN" altLang="zh-CN" sz="1050" kern="100" dirty="0">
              <a:effectLst/>
              <a:latin typeface="+mj-ea"/>
              <a:ea typeface="+mj-ea"/>
              <a:cs typeface="等线" panose="02010600030101010101" charset="-122"/>
            </a:endParaRPr>
          </a:p>
          <a:p>
            <a:pPr algn="l"/>
            <a:r>
              <a:rPr lang="en-US" altLang="zh-CN" sz="1200" kern="0" dirty="0">
                <a:effectLst/>
                <a:latin typeface="+mj-ea"/>
                <a:ea typeface="+mj-ea"/>
                <a:cs typeface="宋体" panose="02010600030101010101" pitchFamily="2" charset="-122"/>
              </a:rPr>
              <a:t>BN</a:t>
            </a:r>
            <a:r>
              <a:rPr lang="zh-CN" altLang="zh-CN" sz="1200" kern="0" dirty="0">
                <a:effectLst/>
                <a:latin typeface="+mj-ea"/>
                <a:ea typeface="+mj-ea"/>
                <a:cs typeface="宋体" panose="02010600030101010101" pitchFamily="2" charset="-122"/>
              </a:rPr>
              <a:t>通过规范化与线性变换使得每一层网络的输入数据的均值与方差都在一定范围内，使得后一层网络不必不断去适应底层网络中输入的变化，从而实现了网络中层与层之间的解耦，允许每一层进行独立学习，有利于提高整个神经网络的学习速度。</a:t>
            </a:r>
            <a:endParaRPr lang="zh-CN" altLang="zh-CN" sz="1050" kern="100" dirty="0">
              <a:effectLst/>
              <a:latin typeface="+mj-ea"/>
              <a:ea typeface="+mj-ea"/>
              <a:cs typeface="等线" panose="02010600030101010101" charset="-122"/>
            </a:endParaRPr>
          </a:p>
          <a:p>
            <a:pPr algn="l"/>
            <a:r>
              <a:rPr lang="zh-CN" altLang="zh-CN" sz="1200" b="1" kern="0" dirty="0">
                <a:effectLst/>
                <a:latin typeface="+mj-ea"/>
                <a:ea typeface="+mj-ea"/>
                <a:cs typeface="宋体" panose="02010600030101010101" pitchFamily="2" charset="-122"/>
              </a:rPr>
              <a:t>（</a:t>
            </a:r>
            <a:r>
              <a:rPr lang="en-US" altLang="zh-CN" sz="1200" b="1" kern="0" dirty="0">
                <a:effectLst/>
                <a:latin typeface="+mj-ea"/>
                <a:ea typeface="+mj-ea"/>
                <a:cs typeface="宋体" panose="02010600030101010101" pitchFamily="2" charset="-122"/>
              </a:rPr>
              <a:t>2</a:t>
            </a:r>
            <a:r>
              <a:rPr lang="zh-CN" altLang="zh-CN" sz="1200" b="1" kern="0" dirty="0">
                <a:effectLst/>
                <a:latin typeface="+mj-ea"/>
                <a:ea typeface="+mj-ea"/>
                <a:cs typeface="宋体" panose="02010600030101010101" pitchFamily="2" charset="-122"/>
              </a:rPr>
              <a:t>）</a:t>
            </a:r>
            <a:r>
              <a:rPr lang="en-US" altLang="zh-CN" sz="1200" b="1" kern="0" dirty="0">
                <a:effectLst/>
                <a:latin typeface="+mj-ea"/>
                <a:ea typeface="+mj-ea"/>
                <a:cs typeface="宋体" panose="02010600030101010101" pitchFamily="2" charset="-122"/>
              </a:rPr>
              <a:t>BN</a:t>
            </a:r>
            <a:r>
              <a:rPr lang="zh-CN" altLang="zh-CN" sz="1200" b="1" kern="0" dirty="0">
                <a:effectLst/>
                <a:latin typeface="+mj-ea"/>
                <a:ea typeface="+mj-ea"/>
                <a:cs typeface="宋体" panose="02010600030101010101" pitchFamily="2" charset="-122"/>
              </a:rPr>
              <a:t>使得模型对网络中的参数不那么敏感，简化调参过程，使得网络学习更加稳定</a:t>
            </a:r>
            <a:endParaRPr lang="zh-CN" altLang="zh-CN" sz="1050" kern="100" dirty="0">
              <a:effectLst/>
              <a:latin typeface="+mj-ea"/>
              <a:ea typeface="+mj-ea"/>
              <a:cs typeface="等线" panose="02010600030101010101" charset="-122"/>
            </a:endParaRPr>
          </a:p>
          <a:p>
            <a:pPr algn="l"/>
            <a:r>
              <a:rPr lang="zh-CN" altLang="zh-CN" sz="1200" b="1" kern="0" dirty="0">
                <a:effectLst/>
                <a:latin typeface="+mj-ea"/>
                <a:ea typeface="+mj-ea"/>
                <a:cs typeface="宋体" panose="02010600030101010101" pitchFamily="2" charset="-122"/>
              </a:rPr>
              <a:t>（</a:t>
            </a:r>
            <a:r>
              <a:rPr lang="en-US" altLang="zh-CN" sz="1200" b="1" kern="0" dirty="0">
                <a:effectLst/>
                <a:latin typeface="+mj-ea"/>
                <a:ea typeface="+mj-ea"/>
                <a:cs typeface="宋体" panose="02010600030101010101" pitchFamily="2" charset="-122"/>
              </a:rPr>
              <a:t>3</a:t>
            </a:r>
            <a:r>
              <a:rPr lang="zh-CN" altLang="zh-CN" sz="1200" b="1" kern="0" dirty="0">
                <a:effectLst/>
                <a:latin typeface="+mj-ea"/>
                <a:ea typeface="+mj-ea"/>
                <a:cs typeface="宋体" panose="02010600030101010101" pitchFamily="2" charset="-122"/>
              </a:rPr>
              <a:t>）</a:t>
            </a:r>
            <a:r>
              <a:rPr lang="en-US" altLang="zh-CN" sz="1200" b="1" kern="0" dirty="0">
                <a:effectLst/>
                <a:latin typeface="+mj-ea"/>
                <a:ea typeface="+mj-ea"/>
                <a:cs typeface="宋体" panose="02010600030101010101" pitchFamily="2" charset="-122"/>
              </a:rPr>
              <a:t>BN</a:t>
            </a:r>
            <a:r>
              <a:rPr lang="zh-CN" altLang="zh-CN" sz="1200" b="1" kern="0" dirty="0">
                <a:effectLst/>
                <a:latin typeface="+mj-ea"/>
                <a:ea typeface="+mj-ea"/>
                <a:cs typeface="宋体" panose="02010600030101010101" pitchFamily="2" charset="-122"/>
              </a:rPr>
              <a:t>允许网络使用饱和性激活函数（例如</a:t>
            </a:r>
            <a:r>
              <a:rPr lang="en-US" altLang="zh-CN" sz="1200" b="1" kern="0" dirty="0">
                <a:effectLst/>
                <a:latin typeface="+mj-ea"/>
                <a:ea typeface="+mj-ea"/>
                <a:cs typeface="宋体" panose="02010600030101010101" pitchFamily="2" charset="-122"/>
              </a:rPr>
              <a:t>sigmoid</a:t>
            </a:r>
            <a:r>
              <a:rPr lang="zh-CN" altLang="zh-CN" sz="1200" b="1" kern="0" dirty="0">
                <a:effectLst/>
                <a:latin typeface="+mj-ea"/>
                <a:ea typeface="+mj-ea"/>
                <a:cs typeface="宋体" panose="02010600030101010101" pitchFamily="2" charset="-122"/>
              </a:rPr>
              <a:t>，</a:t>
            </a:r>
            <a:r>
              <a:rPr lang="en-US" altLang="zh-CN" sz="1200" b="1" kern="0" dirty="0">
                <a:effectLst/>
                <a:latin typeface="+mj-ea"/>
                <a:ea typeface="+mj-ea"/>
                <a:cs typeface="宋体" panose="02010600030101010101" pitchFamily="2" charset="-122"/>
              </a:rPr>
              <a:t>tanh</a:t>
            </a:r>
            <a:r>
              <a:rPr lang="zh-CN" altLang="zh-CN" sz="1200" b="1" kern="0" dirty="0">
                <a:effectLst/>
                <a:latin typeface="+mj-ea"/>
                <a:ea typeface="+mj-ea"/>
                <a:cs typeface="宋体" panose="02010600030101010101" pitchFamily="2" charset="-122"/>
              </a:rPr>
              <a:t>等），缓解梯度消失问题</a:t>
            </a:r>
            <a:endParaRPr lang="zh-CN" altLang="zh-CN" sz="1050" kern="100" dirty="0">
              <a:effectLst/>
              <a:latin typeface="+mj-ea"/>
              <a:ea typeface="+mj-ea"/>
              <a:cs typeface="等线" panose="02010600030101010101" charset="-122"/>
            </a:endParaRPr>
          </a:p>
          <a:p>
            <a:pPr algn="l"/>
            <a:r>
              <a:rPr lang="zh-CN" altLang="zh-CN" sz="1200" kern="0" dirty="0">
                <a:effectLst/>
                <a:latin typeface="+mj-ea"/>
                <a:ea typeface="+mj-ea"/>
                <a:cs typeface="宋体" panose="02010600030101010101" pitchFamily="2" charset="-122"/>
              </a:rPr>
              <a:t>在不使用</a:t>
            </a:r>
            <a:r>
              <a:rPr lang="en-US" altLang="zh-CN" sz="1200" kern="0" dirty="0">
                <a:effectLst/>
                <a:latin typeface="+mj-ea"/>
                <a:ea typeface="+mj-ea"/>
                <a:cs typeface="宋体" panose="02010600030101010101" pitchFamily="2" charset="-122"/>
              </a:rPr>
              <a:t>BN</a:t>
            </a:r>
            <a:r>
              <a:rPr lang="zh-CN" altLang="zh-CN" sz="1200" kern="0" dirty="0">
                <a:effectLst/>
                <a:latin typeface="+mj-ea"/>
                <a:ea typeface="+mj-ea"/>
                <a:cs typeface="宋体" panose="02010600030101010101" pitchFamily="2" charset="-122"/>
              </a:rPr>
              <a:t>层的时候，由于网络的深度与复杂性，很容易使得底层网络变化累积到上层网络中，导致模型的训练很容易进入到激活函数的梯度饱和区；通过</a:t>
            </a:r>
            <a:r>
              <a:rPr lang="en-US" altLang="zh-CN" sz="1200" kern="0" dirty="0">
                <a:effectLst/>
                <a:latin typeface="+mj-ea"/>
                <a:ea typeface="+mj-ea"/>
                <a:cs typeface="宋体" panose="02010600030101010101" pitchFamily="2" charset="-122"/>
              </a:rPr>
              <a:t>normalize</a:t>
            </a:r>
            <a:r>
              <a:rPr lang="zh-CN" altLang="zh-CN" sz="1200" kern="0" dirty="0">
                <a:effectLst/>
                <a:latin typeface="+mj-ea"/>
                <a:ea typeface="+mj-ea"/>
                <a:cs typeface="宋体" panose="02010600030101010101" pitchFamily="2" charset="-122"/>
              </a:rPr>
              <a:t>操作可以让激活函数的输入数据落在梯度非饱和区，缓解梯度消失的问题；另外通过自适应学习 与 又让数据保留更多的原始信息。</a:t>
            </a:r>
            <a:endParaRPr lang="zh-CN" altLang="zh-CN" sz="1050" kern="100" dirty="0">
              <a:effectLst/>
              <a:latin typeface="+mj-ea"/>
              <a:ea typeface="+mj-ea"/>
              <a:cs typeface="等线" panose="02010600030101010101" charset="-122"/>
            </a:endParaRPr>
          </a:p>
          <a:p>
            <a:pPr algn="l"/>
            <a:r>
              <a:rPr lang="zh-CN" altLang="zh-CN" sz="1200" b="1" kern="0" dirty="0">
                <a:effectLst/>
                <a:latin typeface="+mj-ea"/>
                <a:ea typeface="+mj-ea"/>
                <a:cs typeface="宋体" panose="02010600030101010101" pitchFamily="2" charset="-122"/>
              </a:rPr>
              <a:t>（</a:t>
            </a:r>
            <a:r>
              <a:rPr lang="en-US" altLang="zh-CN" sz="1200" b="1" kern="0" dirty="0">
                <a:effectLst/>
                <a:latin typeface="+mj-ea"/>
                <a:ea typeface="+mj-ea"/>
                <a:cs typeface="宋体" panose="02010600030101010101" pitchFamily="2" charset="-122"/>
              </a:rPr>
              <a:t>4</a:t>
            </a:r>
            <a:r>
              <a:rPr lang="zh-CN" altLang="zh-CN" sz="1200" b="1" kern="0" dirty="0">
                <a:effectLst/>
                <a:latin typeface="+mj-ea"/>
                <a:ea typeface="+mj-ea"/>
                <a:cs typeface="宋体" panose="02010600030101010101" pitchFamily="2" charset="-122"/>
              </a:rPr>
              <a:t>）</a:t>
            </a:r>
            <a:r>
              <a:rPr lang="en-US" altLang="zh-CN" sz="1200" b="1" kern="0" dirty="0">
                <a:effectLst/>
                <a:latin typeface="+mj-ea"/>
                <a:ea typeface="+mj-ea"/>
                <a:cs typeface="宋体" panose="02010600030101010101" pitchFamily="2" charset="-122"/>
              </a:rPr>
              <a:t>BN</a:t>
            </a:r>
            <a:r>
              <a:rPr lang="zh-CN" altLang="zh-CN" sz="1200" b="1" kern="0" dirty="0">
                <a:effectLst/>
                <a:latin typeface="+mj-ea"/>
                <a:ea typeface="+mj-ea"/>
                <a:cs typeface="宋体" panose="02010600030101010101" pitchFamily="2" charset="-122"/>
              </a:rPr>
              <a:t>具有一定的正则化效果</a:t>
            </a:r>
            <a:endParaRPr lang="zh-CN" altLang="zh-CN" sz="1050" kern="100" dirty="0">
              <a:effectLst/>
              <a:latin typeface="+mj-ea"/>
              <a:ea typeface="+mj-ea"/>
              <a:cs typeface="等线" panose="02010600030101010101" charset="-122"/>
            </a:endParaRPr>
          </a:p>
          <a:p>
            <a:pPr algn="l"/>
            <a:r>
              <a:rPr lang="zh-CN" altLang="zh-CN" sz="1200" kern="0" dirty="0">
                <a:effectLst/>
                <a:latin typeface="+mj-ea"/>
                <a:ea typeface="+mj-ea"/>
                <a:cs typeface="宋体" panose="02010600030101010101" pitchFamily="2" charset="-122"/>
              </a:rPr>
              <a:t>在</a:t>
            </a:r>
            <a:r>
              <a:rPr lang="en-US" altLang="zh-CN" sz="1200" kern="0" dirty="0">
                <a:effectLst/>
                <a:latin typeface="+mj-ea"/>
                <a:ea typeface="+mj-ea"/>
                <a:cs typeface="宋体" panose="02010600030101010101" pitchFamily="2" charset="-122"/>
              </a:rPr>
              <a:t>Batch Normalization</a:t>
            </a:r>
            <a:r>
              <a:rPr lang="zh-CN" altLang="zh-CN" sz="1200" kern="0" dirty="0">
                <a:effectLst/>
                <a:latin typeface="+mj-ea"/>
                <a:ea typeface="+mj-ea"/>
                <a:cs typeface="宋体" panose="02010600030101010101" pitchFamily="2" charset="-122"/>
              </a:rPr>
              <a:t>中，由于我们使用</a:t>
            </a:r>
            <a:r>
              <a:rPr lang="en-US" altLang="zh-CN" sz="1200" kern="0" dirty="0">
                <a:effectLst/>
                <a:latin typeface="+mj-ea"/>
                <a:ea typeface="+mj-ea"/>
                <a:cs typeface="宋体" panose="02010600030101010101" pitchFamily="2" charset="-122"/>
              </a:rPr>
              <a:t>mini-batch</a:t>
            </a:r>
            <a:r>
              <a:rPr lang="zh-CN" altLang="zh-CN" sz="1200" kern="0" dirty="0">
                <a:effectLst/>
                <a:latin typeface="+mj-ea"/>
                <a:ea typeface="+mj-ea"/>
                <a:cs typeface="宋体" panose="02010600030101010101" pitchFamily="2" charset="-122"/>
              </a:rPr>
              <a:t>的均值与方差作为对整体训练样本均值与方差的估计，尽管每一个</a:t>
            </a:r>
            <a:r>
              <a:rPr lang="en-US" altLang="zh-CN" sz="1200" kern="0" dirty="0">
                <a:effectLst/>
                <a:latin typeface="+mj-ea"/>
                <a:ea typeface="+mj-ea"/>
                <a:cs typeface="宋体" panose="02010600030101010101" pitchFamily="2" charset="-122"/>
              </a:rPr>
              <a:t>batch</a:t>
            </a:r>
            <a:r>
              <a:rPr lang="zh-CN" altLang="zh-CN" sz="1200" kern="0" dirty="0">
                <a:effectLst/>
                <a:latin typeface="+mj-ea"/>
                <a:ea typeface="+mj-ea"/>
                <a:cs typeface="宋体" panose="02010600030101010101" pitchFamily="2" charset="-122"/>
              </a:rPr>
              <a:t>中的数据都是从总体样本中抽样得到，但不同</a:t>
            </a:r>
            <a:r>
              <a:rPr lang="en-US" altLang="zh-CN" sz="1200" kern="0" dirty="0">
                <a:effectLst/>
                <a:latin typeface="+mj-ea"/>
                <a:ea typeface="+mj-ea"/>
                <a:cs typeface="宋体" panose="02010600030101010101" pitchFamily="2" charset="-122"/>
              </a:rPr>
              <a:t>mini-batch</a:t>
            </a:r>
            <a:r>
              <a:rPr lang="zh-CN" altLang="zh-CN" sz="1200" kern="0" dirty="0">
                <a:effectLst/>
                <a:latin typeface="+mj-ea"/>
                <a:ea typeface="+mj-ea"/>
                <a:cs typeface="宋体" panose="02010600030101010101" pitchFamily="2" charset="-122"/>
              </a:rPr>
              <a:t>的均值与方差会有所不同，这就为网络的学习过程中增加了随机噪音，与</a:t>
            </a:r>
            <a:r>
              <a:rPr lang="en-US" altLang="zh-CN" sz="1200" kern="0" dirty="0">
                <a:effectLst/>
                <a:latin typeface="+mj-ea"/>
                <a:ea typeface="+mj-ea"/>
                <a:cs typeface="宋体" panose="02010600030101010101" pitchFamily="2" charset="-122"/>
              </a:rPr>
              <a:t>Dropout</a:t>
            </a:r>
            <a:r>
              <a:rPr lang="zh-CN" altLang="zh-CN" sz="1200" kern="0" dirty="0">
                <a:effectLst/>
                <a:latin typeface="+mj-ea"/>
                <a:ea typeface="+mj-ea"/>
                <a:cs typeface="宋体" panose="02010600030101010101" pitchFamily="2" charset="-122"/>
              </a:rPr>
              <a:t>通过关闭</a:t>
            </a:r>
            <a:r>
              <a:rPr lang="zh-CN" altLang="zh-CN" sz="1200" u="sng" kern="0" dirty="0">
                <a:solidFill>
                  <a:srgbClr val="0000FF"/>
                </a:solidFill>
                <a:effectLst/>
                <a:latin typeface="+mj-ea"/>
                <a:ea typeface="+mj-ea"/>
                <a:cs typeface="宋体" panose="02010600030101010101" pitchFamily="2" charset="-122"/>
              </a:rPr>
              <a:t>神经元</a:t>
            </a:r>
            <a:r>
              <a:rPr lang="zh-CN" altLang="zh-CN" sz="1200" kern="0" dirty="0">
                <a:effectLst/>
                <a:latin typeface="+mj-ea"/>
                <a:ea typeface="+mj-ea"/>
                <a:cs typeface="宋体" panose="02010600030101010101" pitchFamily="2" charset="-122"/>
              </a:rPr>
              <a:t>给网络训练带来噪音类似，在一定程度上对模型起到了正则化的效果。</a:t>
            </a:r>
            <a:endParaRPr lang="zh-CN" altLang="zh-CN" sz="1050" kern="100" dirty="0">
              <a:effectLst/>
              <a:latin typeface="+mj-ea"/>
              <a:ea typeface="+mj-ea"/>
              <a:cs typeface="等线" panose="02010600030101010101" charset="-122"/>
            </a:endParaRPr>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7C6611-C4CB-4BA6-B035-A55273F25979}"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6ED60EC5-1F68-43A4-8033-85A1E47CD70C}"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0" y="1600203"/>
            <a:ext cx="109728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1000125"/>
            <a:ext cx="646113" cy="261938"/>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7" name="Rectangle 10"/>
          <p:cNvSpPr>
            <a:spLocks noChangeArrowheads="1"/>
          </p:cNvSpPr>
          <p:nvPr userDrawn="1"/>
        </p:nvSpPr>
        <p:spPr bwMode="auto">
          <a:xfrm>
            <a:off x="703263" y="996950"/>
            <a:ext cx="11488737" cy="261938"/>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8" name="Text Box 11"/>
          <p:cNvSpPr txBox="1">
            <a:spLocks noChangeArrowheads="1"/>
          </p:cNvSpPr>
          <p:nvPr userDrawn="1"/>
        </p:nvSpPr>
        <p:spPr bwMode="auto">
          <a:xfrm>
            <a:off x="261938" y="96361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fld>
            <a:endParaRPr lang="en-US" altLang="zh-CN" sz="1400" b="1">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oleObject" Target="../embeddings/oleObject6.bin"/><Relationship Id="rId8" Type="http://schemas.openxmlformats.org/officeDocument/2006/relationships/image" Target="../media/image28.wmf"/><Relationship Id="rId7" Type="http://schemas.openxmlformats.org/officeDocument/2006/relationships/oleObject" Target="../embeddings/oleObject5.bin"/><Relationship Id="rId6" Type="http://schemas.openxmlformats.org/officeDocument/2006/relationships/image" Target="../media/image27.wmf"/><Relationship Id="rId5" Type="http://schemas.openxmlformats.org/officeDocument/2006/relationships/oleObject" Target="../embeddings/oleObject4.bin"/><Relationship Id="rId4" Type="http://schemas.openxmlformats.org/officeDocument/2006/relationships/image" Target="../media/image26.wmf"/><Relationship Id="rId37" Type="http://schemas.openxmlformats.org/officeDocument/2006/relationships/notesSlide" Target="../notesSlides/notesSlide11.xml"/><Relationship Id="rId36" Type="http://schemas.openxmlformats.org/officeDocument/2006/relationships/vmlDrawing" Target="../drawings/vmlDrawing2.vml"/><Relationship Id="rId35" Type="http://schemas.openxmlformats.org/officeDocument/2006/relationships/slideLayout" Target="../slideLayouts/slideLayout2.xml"/><Relationship Id="rId34" Type="http://schemas.openxmlformats.org/officeDocument/2006/relationships/image" Target="../media/image41.wmf"/><Relationship Id="rId33" Type="http://schemas.openxmlformats.org/officeDocument/2006/relationships/oleObject" Target="../embeddings/oleObject18.bin"/><Relationship Id="rId32" Type="http://schemas.openxmlformats.org/officeDocument/2006/relationships/image" Target="../media/image40.wmf"/><Relationship Id="rId31" Type="http://schemas.openxmlformats.org/officeDocument/2006/relationships/oleObject" Target="../embeddings/oleObject17.bin"/><Relationship Id="rId30" Type="http://schemas.openxmlformats.org/officeDocument/2006/relationships/image" Target="../media/image39.wmf"/><Relationship Id="rId3" Type="http://schemas.openxmlformats.org/officeDocument/2006/relationships/oleObject" Target="../embeddings/oleObject3.bin"/><Relationship Id="rId29" Type="http://schemas.openxmlformats.org/officeDocument/2006/relationships/oleObject" Target="../embeddings/oleObject16.bin"/><Relationship Id="rId28" Type="http://schemas.openxmlformats.org/officeDocument/2006/relationships/image" Target="../media/image38.wmf"/><Relationship Id="rId27" Type="http://schemas.openxmlformats.org/officeDocument/2006/relationships/oleObject" Target="../embeddings/oleObject15.bin"/><Relationship Id="rId26" Type="http://schemas.openxmlformats.org/officeDocument/2006/relationships/image" Target="../media/image37.wmf"/><Relationship Id="rId25" Type="http://schemas.openxmlformats.org/officeDocument/2006/relationships/oleObject" Target="../embeddings/oleObject14.bin"/><Relationship Id="rId24" Type="http://schemas.openxmlformats.org/officeDocument/2006/relationships/image" Target="../media/image36.wmf"/><Relationship Id="rId23" Type="http://schemas.openxmlformats.org/officeDocument/2006/relationships/oleObject" Target="../embeddings/oleObject13.bin"/><Relationship Id="rId22" Type="http://schemas.openxmlformats.org/officeDocument/2006/relationships/image" Target="../media/image35.wmf"/><Relationship Id="rId21" Type="http://schemas.openxmlformats.org/officeDocument/2006/relationships/oleObject" Target="../embeddings/oleObject12.bin"/><Relationship Id="rId20" Type="http://schemas.openxmlformats.org/officeDocument/2006/relationships/image" Target="../media/image34.wmf"/><Relationship Id="rId2" Type="http://schemas.openxmlformats.org/officeDocument/2006/relationships/image" Target="../media/image25.wmf"/><Relationship Id="rId19" Type="http://schemas.openxmlformats.org/officeDocument/2006/relationships/oleObject" Target="../embeddings/oleObject11.bin"/><Relationship Id="rId18" Type="http://schemas.openxmlformats.org/officeDocument/2006/relationships/image" Target="../media/image33.wmf"/><Relationship Id="rId17" Type="http://schemas.openxmlformats.org/officeDocument/2006/relationships/oleObject" Target="../embeddings/oleObject10.bin"/><Relationship Id="rId16" Type="http://schemas.openxmlformats.org/officeDocument/2006/relationships/image" Target="../media/image32.wmf"/><Relationship Id="rId15" Type="http://schemas.openxmlformats.org/officeDocument/2006/relationships/oleObject" Target="../embeddings/oleObject9.bin"/><Relationship Id="rId14" Type="http://schemas.openxmlformats.org/officeDocument/2006/relationships/image" Target="../media/image31.wmf"/><Relationship Id="rId13" Type="http://schemas.openxmlformats.org/officeDocument/2006/relationships/oleObject" Target="../embeddings/oleObject8.bin"/><Relationship Id="rId12" Type="http://schemas.openxmlformats.org/officeDocument/2006/relationships/image" Target="../media/image30.wmf"/><Relationship Id="rId11" Type="http://schemas.openxmlformats.org/officeDocument/2006/relationships/oleObject" Target="../embeddings/oleObject7.bin"/><Relationship Id="rId10" Type="http://schemas.openxmlformats.org/officeDocument/2006/relationships/image" Target="../media/image29.wmf"/><Relationship Id="rId1"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58.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8.wmf"/><Relationship Id="rId4" Type="http://schemas.openxmlformats.org/officeDocument/2006/relationships/oleObject" Target="../embeddings/oleObject1.bin"/><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59.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温大钟楼"/>
          <p:cNvPicPr>
            <a:picLocks noChangeAspect="1"/>
          </p:cNvPicPr>
          <p:nvPr/>
        </p:nvPicPr>
        <p:blipFill>
          <a:blip r:embed="rId1"/>
          <a:srcRect t="15490" b="23685"/>
          <a:stretch>
            <a:fillRect/>
          </a:stretch>
        </p:blipFill>
        <p:spPr>
          <a:xfrm>
            <a:off x="0" y="0"/>
            <a:ext cx="12192000" cy="3002280"/>
          </a:xfrm>
          <a:prstGeom prst="rect">
            <a:avLst/>
          </a:prstGeom>
        </p:spPr>
      </p:pic>
      <p:sp>
        <p:nvSpPr>
          <p:cNvPr id="3074" name="Rectangle 2"/>
          <p:cNvSpPr>
            <a:spLocks noGrp="1" noChangeArrowheads="1"/>
          </p:cNvSpPr>
          <p:nvPr>
            <p:ph type="ctrTitle"/>
          </p:nvPr>
        </p:nvSpPr>
        <p:spPr>
          <a:xfrm>
            <a:off x="-1904" y="2668905"/>
            <a:ext cx="12199426" cy="2234691"/>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dirty="0">
                <a:solidFill>
                  <a:schemeClr val="bg1"/>
                </a:solidFill>
                <a:latin typeface="微软雅黑" panose="020B0503020204020204" pitchFamily="34" charset="-122"/>
                <a:ea typeface="微软雅黑" panose="020B0503020204020204" pitchFamily="34" charset="-122"/>
                <a:sym typeface="+mn-ea"/>
              </a:rPr>
              <a:t>深度学习</a:t>
            </a:r>
            <a:r>
              <a:rPr lang="en-US" altLang="zh-CN" sz="4800" dirty="0">
                <a:solidFill>
                  <a:schemeClr val="bg1"/>
                </a:solidFill>
                <a:latin typeface="微软雅黑" panose="020B0503020204020204" pitchFamily="34" charset="-122"/>
                <a:ea typeface="微软雅黑" panose="020B0503020204020204" pitchFamily="34" charset="-122"/>
                <a:sym typeface="+mn-ea"/>
              </a:rPr>
              <a:t>-</a:t>
            </a:r>
            <a:r>
              <a:rPr lang="zh-CN" altLang="en-US" sz="4800" dirty="0">
                <a:solidFill>
                  <a:schemeClr val="bg1"/>
                </a:solidFill>
                <a:latin typeface="微软雅黑" panose="020B0503020204020204" pitchFamily="34" charset="-122"/>
                <a:ea typeface="微软雅黑" panose="020B0503020204020204" pitchFamily="34" charset="-122"/>
                <a:sym typeface="+mn-ea"/>
              </a:rPr>
              <a:t>神经网络与全连接模型</a:t>
            </a:r>
            <a:br>
              <a:rPr lang="en-US" altLang="zh-CN" sz="4800" dirty="0">
                <a:solidFill>
                  <a:schemeClr val="bg1"/>
                </a:solidFill>
                <a:latin typeface="微软雅黑" panose="020B0503020204020204" pitchFamily="34" charset="-122"/>
                <a:ea typeface="微软雅黑" panose="020B0503020204020204" pitchFamily="34" charset="-122"/>
                <a:sym typeface="+mn-ea"/>
              </a:rPr>
            </a:br>
            <a:endParaRPr lang="zh-CN" altLang="en-US" sz="2400" dirty="0">
              <a:solidFill>
                <a:schemeClr val="bg1"/>
              </a:solidFill>
              <a:latin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advTm="7175"/>
    </mc:Choice>
    <mc:Fallback>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激活函数</a:t>
            </a:r>
            <a:endParaRPr lang="zh-CN" altLang="en-US" dirty="0">
              <a:solidFill>
                <a:schemeClr val="tx1"/>
              </a:solidFill>
            </a:endParaRPr>
          </a:p>
        </p:txBody>
      </p:sp>
      <p:sp>
        <p:nvSpPr>
          <p:cNvPr id="4" name="矩形 3"/>
          <p:cNvSpPr/>
          <p:nvPr/>
        </p:nvSpPr>
        <p:spPr>
          <a:xfrm>
            <a:off x="914399" y="1655714"/>
            <a:ext cx="10222787" cy="2861310"/>
          </a:xfrm>
          <a:prstGeom prst="rect">
            <a:avLst/>
          </a:prstGeom>
        </p:spPr>
        <p:txBody>
          <a:bodyPr wrap="square">
            <a:spAutoFit/>
          </a:bodyPr>
          <a:lstStyle/>
          <a:p>
            <a:pPr marL="457200" indent="-457200" algn="just">
              <a:lnSpc>
                <a:spcPct val="150000"/>
              </a:lnSpc>
              <a:spcAft>
                <a:spcPts val="0"/>
              </a:spcAft>
              <a:buFont typeface="Arial" panose="020B0604020202020204" pitchFamily="34" charset="0"/>
              <a:buChar char="•"/>
            </a:pPr>
            <a:r>
              <a:rPr lang="en-US" altLang="zh-CN" b="1" kern="100" dirty="0" err="1">
                <a:latin typeface="+mj-ea"/>
                <a:ea typeface="+mj-ea"/>
                <a:cs typeface="Times New Roman" panose="02020603050405020304" pitchFamily="18" charset="0"/>
                <a:sym typeface="+mn-ea"/>
              </a:rPr>
              <a:t>ReLu</a:t>
            </a:r>
            <a:r>
              <a:rPr lang="zh-CN" altLang="zh-CN" kern="100" dirty="0">
                <a:latin typeface="+mj-ea"/>
                <a:ea typeface="+mj-ea"/>
                <a:cs typeface="Times New Roman" panose="02020603050405020304" pitchFamily="18" charset="0"/>
                <a:sym typeface="+mn-ea"/>
              </a:rPr>
              <a:t>激活函数：最常用的默认函数，如果不确定用哪个激活函数，就使用</a:t>
            </a:r>
            <a:r>
              <a:rPr lang="en-US" altLang="zh-CN" b="1" kern="100" dirty="0" err="1">
                <a:latin typeface="+mj-ea"/>
                <a:ea typeface="+mj-ea"/>
                <a:cs typeface="Times New Roman" panose="02020603050405020304" pitchFamily="18" charset="0"/>
                <a:sym typeface="+mn-ea"/>
              </a:rPr>
              <a:t>ReLu</a:t>
            </a:r>
            <a:r>
              <a:rPr lang="zh-CN" altLang="zh-CN" kern="100" dirty="0">
                <a:latin typeface="+mj-ea"/>
                <a:ea typeface="+mj-ea"/>
                <a:cs typeface="Times New Roman" panose="02020603050405020304" pitchFamily="18" charset="0"/>
                <a:sym typeface="+mn-ea"/>
              </a:rPr>
              <a:t>或者</a:t>
            </a:r>
            <a:r>
              <a:rPr lang="en-US" altLang="zh-CN" b="1" kern="100" dirty="0">
                <a:latin typeface="+mj-ea"/>
                <a:ea typeface="+mj-ea"/>
                <a:cs typeface="Times New Roman" panose="02020603050405020304" pitchFamily="18" charset="0"/>
                <a:sym typeface="+mn-ea"/>
              </a:rPr>
              <a:t>Leaky </a:t>
            </a:r>
            <a:r>
              <a:rPr lang="en-US" altLang="zh-CN" b="1" kern="100" dirty="0" err="1">
                <a:latin typeface="+mj-ea"/>
                <a:ea typeface="+mj-ea"/>
                <a:cs typeface="Times New Roman" panose="02020603050405020304" pitchFamily="18" charset="0"/>
                <a:sym typeface="+mn-ea"/>
              </a:rPr>
              <a:t>ReLu</a:t>
            </a:r>
            <a:r>
              <a:rPr lang="zh-CN" altLang="zh-CN" kern="100" dirty="0">
                <a:latin typeface="+mj-ea"/>
                <a:ea typeface="+mj-ea"/>
                <a:cs typeface="Times New Roman" panose="02020603050405020304" pitchFamily="18" charset="0"/>
                <a:sym typeface="+mn-ea"/>
              </a:rPr>
              <a:t>。</a:t>
            </a:r>
            <a:endParaRPr lang="zh-CN" altLang="zh-CN" kern="100" dirty="0">
              <a:latin typeface="+mj-ea"/>
              <a:ea typeface="+mj-ea"/>
              <a:cs typeface="Times New Roman" panose="02020603050405020304" pitchFamily="18" charset="0"/>
            </a:endParaRPr>
          </a:p>
          <a:p>
            <a:pPr marL="457200" indent="-457200" algn="just">
              <a:lnSpc>
                <a:spcPct val="150000"/>
              </a:lnSpc>
              <a:spcAft>
                <a:spcPts val="0"/>
              </a:spcAft>
              <a:buFont typeface="Arial" panose="020B0604020202020204" pitchFamily="34" charset="0"/>
              <a:buChar char="•"/>
            </a:pPr>
            <a:r>
              <a:rPr lang="en-US" altLang="zh-CN" b="1" kern="100" dirty="0">
                <a:latin typeface="+mj-ea"/>
                <a:ea typeface="+mj-ea"/>
                <a:cs typeface="Times New Roman" panose="02020603050405020304" pitchFamily="18" charset="0"/>
                <a:sym typeface="+mn-ea"/>
              </a:rPr>
              <a:t>tanh</a:t>
            </a:r>
            <a:r>
              <a:rPr lang="zh-CN" altLang="zh-CN" kern="100" dirty="0">
                <a:latin typeface="+mj-ea"/>
                <a:ea typeface="+mj-ea"/>
                <a:cs typeface="Times New Roman" panose="02020603050405020304" pitchFamily="18" charset="0"/>
                <a:sym typeface="+mn-ea"/>
              </a:rPr>
              <a:t>激活函数：</a:t>
            </a:r>
            <a:r>
              <a:rPr lang="en-US" altLang="zh-CN" b="1" kern="100" dirty="0" err="1">
                <a:latin typeface="+mj-ea"/>
                <a:ea typeface="+mj-ea"/>
                <a:cs typeface="Times New Roman" panose="02020603050405020304" pitchFamily="18" charset="0"/>
                <a:sym typeface="+mn-ea"/>
              </a:rPr>
              <a:t>tanh</a:t>
            </a:r>
            <a:r>
              <a:rPr lang="zh-CN" altLang="en-US" kern="100" dirty="0" err="1">
                <a:latin typeface="+mj-ea"/>
                <a:ea typeface="+mj-ea"/>
                <a:cs typeface="Times New Roman" panose="02020603050405020304" pitchFamily="18" charset="0"/>
                <a:sym typeface="+mn-ea"/>
              </a:rPr>
              <a:t>也</a:t>
            </a:r>
            <a:r>
              <a:rPr lang="zh-CN" altLang="zh-CN" kern="100" dirty="0">
                <a:latin typeface="+mj-ea"/>
                <a:ea typeface="+mj-ea"/>
                <a:cs typeface="Times New Roman" panose="02020603050405020304" pitchFamily="18" charset="0"/>
                <a:sym typeface="+mn-ea"/>
              </a:rPr>
              <a:t>是非常优秀的，几乎适合所有场合。</a:t>
            </a:r>
            <a:endParaRPr lang="en-US" altLang="zh-CN" kern="100" dirty="0">
              <a:latin typeface="+mj-ea"/>
              <a:ea typeface="+mj-ea"/>
              <a:cs typeface="Times New Roman" panose="02020603050405020304" pitchFamily="18" charset="0"/>
            </a:endParaRPr>
          </a:p>
          <a:p>
            <a:pPr marL="457200" indent="-457200" algn="just">
              <a:lnSpc>
                <a:spcPct val="150000"/>
              </a:lnSpc>
              <a:spcAft>
                <a:spcPts val="0"/>
              </a:spcAft>
              <a:buFont typeface="Arial" panose="020B0604020202020204" pitchFamily="34" charset="0"/>
              <a:buChar char="•"/>
            </a:pPr>
            <a:r>
              <a:rPr lang="en-US" altLang="zh-CN" b="1" kern="100" dirty="0">
                <a:latin typeface="+mj-ea"/>
                <a:ea typeface="+mj-ea"/>
                <a:cs typeface="Times New Roman" panose="02020603050405020304" pitchFamily="18" charset="0"/>
              </a:rPr>
              <a:t>Sigmoid</a:t>
            </a:r>
            <a:r>
              <a:rPr lang="zh-CN" altLang="zh-CN" kern="100" dirty="0">
                <a:latin typeface="+mj-ea"/>
                <a:ea typeface="+mj-ea"/>
                <a:cs typeface="Times New Roman" panose="02020603050405020304" pitchFamily="18" charset="0"/>
              </a:rPr>
              <a:t>激活函数：只使用于二分类问题。</a:t>
            </a:r>
            <a:endParaRPr lang="zh-CN" altLang="zh-CN" kern="100" dirty="0">
              <a:latin typeface="+mj-ea"/>
              <a:ea typeface="+mj-ea"/>
              <a:cs typeface="Times New Roman" panose="02020603050405020304" pitchFamily="18" charset="0"/>
            </a:endParaRPr>
          </a:p>
          <a:p>
            <a:pPr marL="457200" indent="-457200" algn="just">
              <a:lnSpc>
                <a:spcPct val="150000"/>
              </a:lnSpc>
              <a:spcAft>
                <a:spcPts val="0"/>
              </a:spcAft>
              <a:buFont typeface="Arial" panose="020B0604020202020204" pitchFamily="34" charset="0"/>
              <a:buChar char="•"/>
            </a:pPr>
            <a:r>
              <a:rPr lang="en-US" altLang="zh-CN" b="1" kern="100" dirty="0" err="1">
                <a:latin typeface="+mj-ea"/>
                <a:ea typeface="+mj-ea"/>
                <a:cs typeface="Times New Roman" panose="02020603050405020304" pitchFamily="18" charset="0"/>
              </a:rPr>
              <a:t>Softmax</a:t>
            </a:r>
            <a:r>
              <a:rPr lang="zh-CN" altLang="zh-CN" kern="100" dirty="0">
                <a:latin typeface="+mj-ea"/>
                <a:ea typeface="+mj-ea"/>
                <a:cs typeface="Times New Roman" panose="02020603050405020304" pitchFamily="18" charset="0"/>
              </a:rPr>
              <a:t>激活函数：</a:t>
            </a:r>
            <a:r>
              <a:rPr lang="zh-CN" altLang="en-US" kern="100" dirty="0">
                <a:latin typeface="+mj-ea"/>
                <a:ea typeface="+mj-ea"/>
                <a:cs typeface="Times New Roman" panose="02020603050405020304" pitchFamily="18" charset="0"/>
              </a:rPr>
              <a:t>适用于多分类</a:t>
            </a:r>
            <a:r>
              <a:rPr lang="zh-CN" altLang="zh-CN" kern="100" dirty="0">
                <a:latin typeface="+mj-ea"/>
                <a:ea typeface="+mj-ea"/>
                <a:cs typeface="Times New Roman" panose="02020603050405020304" pitchFamily="18" charset="0"/>
              </a:rPr>
              <a:t>问题。</a:t>
            </a:r>
            <a:endParaRPr lang="zh-CN" altLang="zh-CN" kern="100" dirty="0">
              <a:latin typeface="+mj-ea"/>
              <a:ea typeface="+mj-ea"/>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sz="3600" dirty="0">
                <a:latin typeface="Impact" panose="020B0806030902050204" pitchFamily="34" charset="0"/>
                <a:ea typeface="微软雅黑" panose="020B0503020204020204" pitchFamily="34" charset="-122"/>
              </a:rPr>
              <a:t>参数和超参数</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3" name="矩形 2"/>
              <p:cNvSpPr/>
              <p:nvPr/>
            </p:nvSpPr>
            <p:spPr>
              <a:xfrm>
                <a:off x="668338" y="1411371"/>
                <a:ext cx="10010079" cy="4485010"/>
              </a:xfrm>
              <a:prstGeom prst="rect">
                <a:avLst/>
              </a:prstGeom>
            </p:spPr>
            <p:txBody>
              <a:bodyPr wrap="square">
                <a:spAutoFit/>
              </a:bodyPr>
              <a:lstStyle/>
              <a:p>
                <a:pPr algn="just">
                  <a:lnSpc>
                    <a:spcPct val="150000"/>
                  </a:lnSpc>
                  <a:spcAft>
                    <a:spcPts val="0"/>
                  </a:spcAft>
                </a:pPr>
                <a:r>
                  <a:rPr lang="zh-CN" altLang="en-US" b="1" kern="100" dirty="0">
                    <a:latin typeface="+mj-ea"/>
                    <a:ea typeface="+mj-ea"/>
                    <a:cs typeface="Times New Roman" panose="02020603050405020304" pitchFamily="18" charset="0"/>
                  </a:rPr>
                  <a:t>参数</a:t>
                </a:r>
                <a:r>
                  <a:rPr lang="zh-CN" altLang="en-US" kern="100" dirty="0">
                    <a:latin typeface="+mj-ea"/>
                    <a:ea typeface="+mj-ea"/>
                    <a:cs typeface="Times New Roman" panose="02020603050405020304" pitchFamily="18" charset="0"/>
                  </a:rPr>
                  <a:t>：</a:t>
                </a:r>
                <a:r>
                  <a:rPr lang="en-US" altLang="zh-CN" kern="100" dirty="0">
                    <a:latin typeface="+mj-ea"/>
                    <a:ea typeface="+mj-ea"/>
                    <a:cs typeface="Times New Roman" panose="02020603050405020304" pitchFamily="18" charset="0"/>
                  </a:rPr>
                  <a:t>W</a:t>
                </a:r>
                <a:r>
                  <a:rPr lang="zh-CN" altLang="en-US" kern="100" dirty="0">
                    <a:latin typeface="+mj-ea"/>
                    <a:ea typeface="+mj-ea"/>
                    <a:cs typeface="Times New Roman" panose="02020603050405020304" pitchFamily="18" charset="0"/>
                  </a:rPr>
                  <a:t>和</a:t>
                </a:r>
                <a:r>
                  <a:rPr lang="en-US" altLang="zh-CN" kern="100" dirty="0">
                    <a:latin typeface="+mj-ea"/>
                    <a:ea typeface="+mj-ea"/>
                    <a:cs typeface="Times New Roman" panose="02020603050405020304" pitchFamily="18" charset="0"/>
                  </a:rPr>
                  <a:t>b</a:t>
                </a:r>
                <a:r>
                  <a:rPr lang="zh-CN" altLang="en-US" kern="100" dirty="0">
                    <a:latin typeface="+mj-ea"/>
                    <a:ea typeface="+mj-ea"/>
                    <a:cs typeface="Times New Roman" panose="02020603050405020304" pitchFamily="18" charset="0"/>
                  </a:rPr>
                  <a:t>。</a:t>
                </a:r>
                <a:endParaRPr lang="en-US" altLang="zh-CN" kern="100" dirty="0">
                  <a:latin typeface="+mj-ea"/>
                  <a:ea typeface="+mj-ea"/>
                  <a:cs typeface="Times New Roman" panose="02020603050405020304" pitchFamily="18" charset="0"/>
                </a:endParaRPr>
              </a:p>
              <a:p>
                <a:pPr algn="just">
                  <a:lnSpc>
                    <a:spcPct val="150000"/>
                  </a:lnSpc>
                  <a:spcAft>
                    <a:spcPts val="0"/>
                  </a:spcAft>
                </a:pPr>
                <a:r>
                  <a:rPr lang="zh-CN" altLang="zh-CN" b="1" kern="100" dirty="0">
                    <a:latin typeface="+mj-ea"/>
                    <a:ea typeface="+mj-ea"/>
                    <a:cs typeface="Times New Roman" panose="02020603050405020304" pitchFamily="18" charset="0"/>
                  </a:rPr>
                  <a:t>超参数</a:t>
                </a:r>
                <a:r>
                  <a:rPr lang="zh-CN" altLang="en-US" kern="100" dirty="0">
                    <a:latin typeface="+mj-ea"/>
                    <a:ea typeface="+mj-ea"/>
                    <a:cs typeface="Times New Roman" panose="02020603050405020304" pitchFamily="18" charset="0"/>
                  </a:rPr>
                  <a:t>：</a:t>
                </a:r>
                <a:endParaRPr lang="zh-CN" altLang="zh-CN" kern="100" dirty="0">
                  <a:latin typeface="+mj-ea"/>
                  <a:ea typeface="+mj-ea"/>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zh-CN" altLang="zh-CN" kern="100" dirty="0">
                    <a:latin typeface="+mj-ea"/>
                    <a:ea typeface="+mj-ea"/>
                    <a:cs typeface="Times New Roman" panose="02020603050405020304" pitchFamily="18" charset="0"/>
                  </a:rPr>
                  <a:t>学习率</a:t>
                </a:r>
                <a:r>
                  <a:rPr lang="zh-CN" altLang="en-US" kern="100" dirty="0">
                    <a:latin typeface="+mj-ea"/>
                    <a:ea typeface="+mj-ea"/>
                    <a:cs typeface="Times New Roman" panose="02020603050405020304" pitchFamily="18" charset="0"/>
                  </a:rPr>
                  <a:t>：</a:t>
                </a:r>
                <a:r>
                  <a:rPr lang="en-US" altLang="zh-CN" kern="100" dirty="0">
                    <a:latin typeface="+mj-ea"/>
                    <a:ea typeface="+mj-ea"/>
                    <a:cs typeface="Times New Roman" panose="02020603050405020304" pitchFamily="18" charset="0"/>
                  </a:rPr>
                  <a:t>learning rate </a:t>
                </a:r>
                <a14:m>
                  <m:oMath xmlns:m="http://schemas.openxmlformats.org/officeDocument/2006/math">
                    <m:r>
                      <a:rPr lang="en-US" altLang="zh-CN" b="0" i="1" kern="100" smtClean="0">
                        <a:latin typeface="Cambria Math" panose="02040503050406030204"/>
                        <a:ea typeface="+mj-ea"/>
                        <a:cs typeface="Times New Roman" panose="02020603050405020304" pitchFamily="18" charset="0"/>
                      </a:rPr>
                      <m:t>𝑎</m:t>
                    </m:r>
                  </m:oMath>
                </a14:m>
                <a:r>
                  <a:rPr lang="zh-CN" altLang="en-US" kern="100" dirty="0">
                    <a:latin typeface="+mj-ea"/>
                    <a:ea typeface="+mj-ea"/>
                    <a:cs typeface="Times New Roman" panose="02020603050405020304" pitchFamily="18" charset="0"/>
                  </a:rPr>
                  <a:t>；</a:t>
                </a:r>
                <a:endParaRPr lang="en-US" altLang="zh-CN" kern="100" dirty="0">
                  <a:latin typeface="+mj-ea"/>
                  <a:ea typeface="+mj-ea"/>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zh-CN" altLang="zh-CN" kern="100" dirty="0">
                    <a:latin typeface="+mj-ea"/>
                    <a:ea typeface="+mj-ea"/>
                    <a:cs typeface="Times New Roman" panose="02020603050405020304" pitchFamily="18" charset="0"/>
                  </a:rPr>
                  <a:t>梯度下降法循环的</a:t>
                </a:r>
                <a:r>
                  <a:rPr lang="zh-CN" altLang="en-US" kern="100" dirty="0">
                    <a:latin typeface="+mj-ea"/>
                    <a:ea typeface="+mj-ea"/>
                    <a:cs typeface="Times New Roman" panose="02020603050405020304" pitchFamily="18" charset="0"/>
                  </a:rPr>
                  <a:t>次数：</a:t>
                </a:r>
                <a:r>
                  <a:rPr lang="en-US" altLang="zh-CN" kern="100" dirty="0">
                    <a:latin typeface="+mj-ea"/>
                    <a:ea typeface="+mj-ea"/>
                    <a:cs typeface="Times New Roman" panose="02020603050405020304" pitchFamily="18" charset="0"/>
                  </a:rPr>
                  <a:t>iterations</a:t>
                </a:r>
                <a:r>
                  <a:rPr lang="zh-CN" altLang="en-US" kern="100" dirty="0">
                    <a:latin typeface="+mj-ea"/>
                    <a:ea typeface="+mj-ea"/>
                    <a:cs typeface="Times New Roman" panose="02020603050405020304" pitchFamily="18" charset="0"/>
                  </a:rPr>
                  <a:t>；</a:t>
                </a:r>
                <a:endParaRPr lang="en-US" altLang="zh-CN" kern="100" dirty="0">
                  <a:latin typeface="+mj-ea"/>
                  <a:ea typeface="+mj-ea"/>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14:m>
                  <m:oMath xmlns:m="http://schemas.openxmlformats.org/officeDocument/2006/math">
                    <m:r>
                      <m:rPr>
                        <m:nor/>
                      </m:rPr>
                      <a:rPr lang="zh-CN" altLang="zh-CN" kern="100" dirty="0">
                        <a:latin typeface="+mj-ea"/>
                        <a:ea typeface="+mj-ea"/>
                        <a:cs typeface="Times New Roman" panose="02020603050405020304" pitchFamily="18" charset="0"/>
                      </a:rPr>
                      <m:t>隐藏层数目</m:t>
                    </m:r>
                    <m:r>
                      <a:rPr lang="zh-CN" altLang="en-US" b="0" i="1" kern="100" dirty="0" smtClean="0">
                        <a:latin typeface="Cambria Math" panose="02040503050406030204" pitchFamily="18" charset="0"/>
                        <a:ea typeface="+mj-ea"/>
                        <a:cs typeface="Times New Roman" panose="02020603050405020304" pitchFamily="18" charset="0"/>
                      </a:rPr>
                      <m:t>：</m:t>
                    </m:r>
                    <m:r>
                      <a:rPr lang="en-US" altLang="zh-CN" b="0" i="1" kern="100" smtClean="0">
                        <a:latin typeface="Cambria Math" panose="02040503050406030204"/>
                        <a:ea typeface="+mj-ea"/>
                        <a:cs typeface="Times New Roman" panose="02020603050405020304" pitchFamily="18" charset="0"/>
                      </a:rPr>
                      <m:t>𝐿</m:t>
                    </m:r>
                  </m:oMath>
                </a14:m>
                <a:r>
                  <a:rPr lang="zh-CN" altLang="en-US" kern="100" dirty="0">
                    <a:latin typeface="+mj-ea"/>
                    <a:ea typeface="+mj-ea"/>
                    <a:cs typeface="Times New Roman" panose="02020603050405020304" pitchFamily="18" charset="0"/>
                  </a:rPr>
                  <a:t>；</a:t>
                </a:r>
                <a:endParaRPr lang="en-US" altLang="zh-CN" kern="100" dirty="0">
                  <a:latin typeface="+mj-ea"/>
                  <a:ea typeface="+mj-ea"/>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14:m>
                  <m:oMath xmlns:m="http://schemas.openxmlformats.org/officeDocument/2006/math">
                    <m:r>
                      <m:rPr>
                        <m:nor/>
                      </m:rPr>
                      <a:rPr lang="zh-CN" altLang="zh-CN" kern="100" dirty="0">
                        <a:latin typeface="+mj-ea"/>
                        <a:ea typeface="+mj-ea"/>
                        <a:cs typeface="Times New Roman" panose="02020603050405020304" pitchFamily="18" charset="0"/>
                      </a:rPr>
                      <m:t>隐藏层单元数目</m:t>
                    </m:r>
                    <m:r>
                      <a:rPr lang="zh-CN" altLang="en-US" b="0" i="1" kern="100" dirty="0" smtClean="0">
                        <a:latin typeface="Cambria Math" panose="02040503050406030204" pitchFamily="18" charset="0"/>
                        <a:ea typeface="+mj-ea"/>
                        <a:cs typeface="Times New Roman" panose="02020603050405020304" pitchFamily="18" charset="0"/>
                      </a:rPr>
                      <m:t>：</m:t>
                    </m:r>
                    <m:sSup>
                      <m:sSupPr>
                        <m:ctrlPr>
                          <a:rPr lang="zh-CN" altLang="zh-CN" i="1" kern="100">
                            <a:latin typeface="Cambria Math" panose="02040503050406030204" pitchFamily="18" charset="0"/>
                            <a:ea typeface="+mj-ea"/>
                            <a:cs typeface="Times New Roman" panose="02020603050405020304" pitchFamily="18" charset="0"/>
                          </a:rPr>
                        </m:ctrlPr>
                      </m:sSupPr>
                      <m:e>
                        <m:r>
                          <a:rPr lang="en-US" altLang="zh-CN" b="0" i="1" kern="100" smtClean="0">
                            <a:latin typeface="Cambria Math" panose="02040503050406030204"/>
                            <a:ea typeface="+mj-ea"/>
                            <a:cs typeface="Times New Roman" panose="02020603050405020304" pitchFamily="18" charset="0"/>
                          </a:rPr>
                          <m:t>𝑛</m:t>
                        </m:r>
                      </m:e>
                      <m:sup>
                        <m:r>
                          <a:rPr lang="en-US" altLang="zh-CN" b="0" i="1" kern="100" smtClean="0">
                            <a:latin typeface="Cambria Math" panose="02040503050406030204"/>
                            <a:ea typeface="+mj-ea"/>
                            <a:cs typeface="Times New Roman" panose="02020603050405020304" pitchFamily="18" charset="0"/>
                          </a:rPr>
                          <m:t>[</m:t>
                        </m:r>
                        <m:r>
                          <a:rPr lang="en-US" altLang="zh-CN" b="0" i="1" kern="100" smtClean="0">
                            <a:latin typeface="Cambria Math" panose="02040503050406030204"/>
                            <a:ea typeface="+mj-ea"/>
                            <a:cs typeface="Times New Roman" panose="02020603050405020304" pitchFamily="18" charset="0"/>
                          </a:rPr>
                          <m:t>𝑙</m:t>
                        </m:r>
                        <m:r>
                          <a:rPr lang="en-US" altLang="zh-CN" b="0" i="1" kern="100" smtClean="0">
                            <a:latin typeface="Cambria Math" panose="02040503050406030204"/>
                            <a:ea typeface="+mj-ea"/>
                            <a:cs typeface="Times New Roman" panose="02020603050405020304" pitchFamily="18" charset="0"/>
                          </a:rPr>
                          <m:t>]</m:t>
                        </m:r>
                      </m:sup>
                    </m:sSup>
                  </m:oMath>
                </a14:m>
                <a:r>
                  <a:rPr lang="zh-CN" altLang="en-US" kern="100" dirty="0">
                    <a:latin typeface="+mj-ea"/>
                    <a:ea typeface="+mj-ea"/>
                    <a:cs typeface="Times New Roman" panose="02020603050405020304" pitchFamily="18" charset="0"/>
                  </a:rPr>
                  <a:t>；</a:t>
                </a:r>
                <a:endParaRPr lang="en-US" altLang="zh-CN" kern="100" dirty="0">
                  <a:latin typeface="+mj-ea"/>
                  <a:ea typeface="+mj-ea"/>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zh-CN" altLang="zh-CN" kern="100" dirty="0">
                    <a:latin typeface="+mj-ea"/>
                    <a:ea typeface="+mj-ea"/>
                    <a:cs typeface="Times New Roman" panose="02020603050405020304" pitchFamily="18" charset="0"/>
                  </a:rPr>
                  <a:t>激活函数的选择</a:t>
                </a:r>
                <a:r>
                  <a:rPr lang="zh-CN" altLang="en-US" kern="100" dirty="0">
                    <a:latin typeface="+mj-ea"/>
                    <a:ea typeface="+mj-ea"/>
                    <a:cs typeface="Times New Roman" panose="02020603050405020304" pitchFamily="18" charset="0"/>
                  </a:rPr>
                  <a:t>：</a:t>
                </a:r>
                <a:r>
                  <a:rPr lang="en-US" altLang="zh-CN" kern="100" dirty="0">
                    <a:latin typeface="+mj-ea"/>
                    <a:ea typeface="+mj-ea"/>
                    <a:cs typeface="Times New Roman" panose="02020603050405020304" pitchFamily="18" charset="0"/>
                  </a:rPr>
                  <a:t>choice of activation function</a:t>
                </a:r>
                <a:r>
                  <a:rPr lang="zh-CN" altLang="en-US" kern="100" dirty="0">
                    <a:latin typeface="+mj-ea"/>
                    <a:ea typeface="+mj-ea"/>
                    <a:cs typeface="Times New Roman" panose="02020603050405020304" pitchFamily="18" charset="0"/>
                  </a:rPr>
                  <a:t>；</a:t>
                </a:r>
                <a:endParaRPr lang="en-US" altLang="zh-CN" kern="100" dirty="0">
                  <a:latin typeface="+mj-ea"/>
                  <a:ea typeface="+mj-ea"/>
                  <a:cs typeface="Times New Roman" panose="02020603050405020304" pitchFamily="18" charset="0"/>
                </a:endParaRPr>
              </a:p>
              <a:p>
                <a:pPr algn="just">
                  <a:lnSpc>
                    <a:spcPct val="150000"/>
                  </a:lnSpc>
                  <a:spcAft>
                    <a:spcPts val="0"/>
                  </a:spcAft>
                </a:pPr>
                <a:r>
                  <a:rPr lang="zh-CN" altLang="zh-CN" kern="100" dirty="0">
                    <a:latin typeface="+mj-ea"/>
                    <a:ea typeface="+mj-ea"/>
                    <a:cs typeface="Times New Roman" panose="02020603050405020304" pitchFamily="18" charset="0"/>
                  </a:rPr>
                  <a:t>这些</a:t>
                </a:r>
                <a:r>
                  <a:rPr lang="zh-CN" altLang="zh-CN" kern="100" dirty="0">
                    <a:latin typeface="+mj-ea"/>
                    <a:cs typeface="Times New Roman" panose="02020603050405020304" pitchFamily="18" charset="0"/>
                  </a:rPr>
                  <a:t>参数</a:t>
                </a:r>
                <a:r>
                  <a:rPr lang="zh-CN" altLang="zh-CN" kern="100" dirty="0">
                    <a:latin typeface="+mj-ea"/>
                    <a:ea typeface="+mj-ea"/>
                    <a:cs typeface="Times New Roman" panose="02020603050405020304" pitchFamily="18" charset="0"/>
                  </a:rPr>
                  <a:t>实际上控制了参数</a:t>
                </a:r>
                <a14:m>
                  <m:oMath xmlns:m="http://schemas.openxmlformats.org/officeDocument/2006/math">
                    <m:r>
                      <a:rPr lang="en-US" altLang="zh-CN" b="0" i="1" kern="100" smtClean="0">
                        <a:latin typeface="Cambria Math" panose="02040503050406030204"/>
                        <a:ea typeface="+mj-ea"/>
                        <a:cs typeface="Times New Roman" panose="02020603050405020304" pitchFamily="18" charset="0"/>
                      </a:rPr>
                      <m:t>𝑊</m:t>
                    </m:r>
                  </m:oMath>
                </a14:m>
                <a:r>
                  <a:rPr lang="zh-CN" altLang="zh-CN" kern="100" dirty="0">
                    <a:latin typeface="+mj-ea"/>
                    <a:ea typeface="+mj-ea"/>
                    <a:cs typeface="Times New Roman" panose="02020603050405020304" pitchFamily="18" charset="0"/>
                  </a:rPr>
                  <a:t>和</a:t>
                </a:r>
                <a14:m>
                  <m:oMath xmlns:m="http://schemas.openxmlformats.org/officeDocument/2006/math">
                    <m:r>
                      <a:rPr lang="en-US" altLang="zh-CN" b="0" i="1" kern="100" smtClean="0">
                        <a:latin typeface="Cambria Math" panose="02040503050406030204"/>
                        <a:ea typeface="+mj-ea"/>
                        <a:cs typeface="Times New Roman" panose="02020603050405020304" pitchFamily="18" charset="0"/>
                      </a:rPr>
                      <m:t>𝑏</m:t>
                    </m:r>
                  </m:oMath>
                </a14:m>
                <a:r>
                  <a:rPr lang="zh-CN" altLang="zh-CN" kern="100" dirty="0">
                    <a:latin typeface="+mj-ea"/>
                    <a:ea typeface="+mj-ea"/>
                    <a:cs typeface="Times New Roman" panose="02020603050405020304" pitchFamily="18" charset="0"/>
                  </a:rPr>
                  <a:t>的值，所以它们被称作超参数。</a:t>
                </a:r>
                <a:endParaRPr lang="zh-CN" altLang="zh-CN" kern="100" dirty="0">
                  <a:latin typeface="+mj-ea"/>
                  <a:ea typeface="+mj-ea"/>
                  <a:cs typeface="Times New Roman" panose="02020603050405020304" pitchFamily="18" charset="0"/>
                </a:endParaRPr>
              </a:p>
            </p:txBody>
          </p:sp>
        </mc:Choice>
        <mc:Fallback>
          <p:sp>
            <p:nvSpPr>
              <p:cNvPr id="3" name="矩形 2"/>
              <p:cNvSpPr>
                <a:spLocks noRot="1" noChangeAspect="1" noMove="1" noResize="1" noEditPoints="1" noAdjustHandles="1" noChangeArrowheads="1" noChangeShapeType="1" noTextEdit="1"/>
              </p:cNvSpPr>
              <p:nvPr/>
            </p:nvSpPr>
            <p:spPr>
              <a:xfrm>
                <a:off x="668338" y="1411371"/>
                <a:ext cx="10010079" cy="4485010"/>
              </a:xfrm>
              <a:prstGeom prst="rect">
                <a:avLst/>
              </a:prstGeom>
              <a:blipFill rotWithShape="1">
                <a:blip r:embed="rId1"/>
                <a:stretch>
                  <a:fillRect l="-3" t="-9" r="3" b="-7877"/>
                </a:stretch>
              </a:blipFill>
            </p:spPr>
            <p:txBody>
              <a:bodyPr/>
              <a:lstStyle/>
              <a:p>
                <a:r>
                  <a:rPr lang="zh-CN" altLang="en-US">
                    <a:noFill/>
                  </a:rPr>
                  <a:t> </a:t>
                </a:r>
              </a:p>
            </p:txBody>
          </p:sp>
        </mc:Fallback>
      </mc:AlternateContent>
    </p:spTree>
  </p:cSld>
  <p:clrMapOvr>
    <a:masterClrMapping/>
  </p:clrMapOvr>
  <p:transition advTm="8005"/>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357" y="370999"/>
            <a:ext cx="5914356" cy="550557"/>
          </a:xfrm>
        </p:spPr>
        <p:txBody>
          <a:bodyPr anchor="t"/>
          <a:lstStyle/>
          <a:p>
            <a:pPr algn="l"/>
            <a:r>
              <a:rPr lang="zh-CN" altLang="en-US" dirty="0"/>
              <a:t>超参数调整的方法</a:t>
            </a:r>
            <a:endParaRPr lang="en-US" dirty="0"/>
          </a:p>
        </p:txBody>
      </p:sp>
      <p:grpSp>
        <p:nvGrpSpPr>
          <p:cNvPr id="3" name="组合 2"/>
          <p:cNvGrpSpPr/>
          <p:nvPr/>
        </p:nvGrpSpPr>
        <p:grpSpPr>
          <a:xfrm>
            <a:off x="4073525" y="1858010"/>
            <a:ext cx="3854450" cy="763905"/>
            <a:chOff x="6415" y="2926"/>
            <a:chExt cx="6070" cy="1203"/>
          </a:xfrm>
        </p:grpSpPr>
        <p:cxnSp>
          <p:nvCxnSpPr>
            <p:cNvPr id="13" name="Google Shape;5312;p89"/>
            <p:cNvCxnSpPr/>
            <p:nvPr/>
          </p:nvCxnSpPr>
          <p:spPr>
            <a:xfrm>
              <a:off x="6415" y="3776"/>
              <a:ext cx="6070" cy="19"/>
            </a:xfrm>
            <a:prstGeom prst="straightConnector1">
              <a:avLst/>
            </a:prstGeom>
            <a:noFill/>
            <a:ln w="76200" cap="flat" cmpd="sng">
              <a:solidFill>
                <a:srgbClr val="000000"/>
              </a:solidFill>
              <a:prstDash val="solid"/>
              <a:round/>
              <a:headEnd type="none" w="med" len="med"/>
              <a:tailEnd type="none" w="med" len="med"/>
            </a:ln>
          </p:spPr>
        </p:cxnSp>
        <p:cxnSp>
          <p:nvCxnSpPr>
            <p:cNvPr id="15" name="Google Shape;5313;p89"/>
            <p:cNvCxnSpPr/>
            <p:nvPr/>
          </p:nvCxnSpPr>
          <p:spPr>
            <a:xfrm>
              <a:off x="8772" y="3539"/>
              <a:ext cx="1" cy="591"/>
            </a:xfrm>
            <a:prstGeom prst="straightConnector1">
              <a:avLst/>
            </a:prstGeom>
            <a:noFill/>
            <a:ln w="76200" cap="flat" cmpd="sng">
              <a:solidFill>
                <a:srgbClr val="000000"/>
              </a:solidFill>
              <a:prstDash val="solid"/>
              <a:round/>
              <a:headEnd type="none" w="med" len="med"/>
              <a:tailEnd type="none" w="med" len="med"/>
            </a:ln>
          </p:spPr>
        </p:cxnSp>
        <p:cxnSp>
          <p:nvCxnSpPr>
            <p:cNvPr id="16" name="Google Shape;5314;p89"/>
            <p:cNvCxnSpPr/>
            <p:nvPr/>
          </p:nvCxnSpPr>
          <p:spPr>
            <a:xfrm>
              <a:off x="10000" y="3539"/>
              <a:ext cx="1" cy="591"/>
            </a:xfrm>
            <a:prstGeom prst="straightConnector1">
              <a:avLst/>
            </a:prstGeom>
            <a:noFill/>
            <a:ln w="76200" cap="flat" cmpd="sng">
              <a:solidFill>
                <a:srgbClr val="000000"/>
              </a:solidFill>
              <a:prstDash val="solid"/>
              <a:round/>
              <a:headEnd type="none" w="med" len="med"/>
              <a:tailEnd type="none" w="med" len="med"/>
            </a:ln>
          </p:spPr>
        </p:cxnSp>
        <p:cxnSp>
          <p:nvCxnSpPr>
            <p:cNvPr id="17" name="Google Shape;5315;p89"/>
            <p:cNvCxnSpPr/>
            <p:nvPr/>
          </p:nvCxnSpPr>
          <p:spPr>
            <a:xfrm>
              <a:off x="11227" y="3539"/>
              <a:ext cx="1" cy="591"/>
            </a:xfrm>
            <a:prstGeom prst="straightConnector1">
              <a:avLst/>
            </a:prstGeom>
            <a:noFill/>
            <a:ln w="76200" cap="flat" cmpd="sng">
              <a:solidFill>
                <a:srgbClr val="000000"/>
              </a:solidFill>
              <a:prstDash val="solid"/>
              <a:round/>
              <a:headEnd type="none" w="med" len="med"/>
              <a:tailEnd type="none" w="med" len="med"/>
            </a:ln>
          </p:spPr>
        </p:cxnSp>
        <p:cxnSp>
          <p:nvCxnSpPr>
            <p:cNvPr id="18" name="Google Shape;5316;p89"/>
            <p:cNvCxnSpPr/>
            <p:nvPr/>
          </p:nvCxnSpPr>
          <p:spPr>
            <a:xfrm>
              <a:off x="7544" y="3539"/>
              <a:ext cx="1" cy="591"/>
            </a:xfrm>
            <a:prstGeom prst="straightConnector1">
              <a:avLst/>
            </a:prstGeom>
            <a:noFill/>
            <a:ln w="76200" cap="flat" cmpd="sng">
              <a:solidFill>
                <a:srgbClr val="000000"/>
              </a:solidFill>
              <a:prstDash val="solid"/>
              <a:round/>
              <a:headEnd type="none" w="med" len="med"/>
              <a:tailEnd type="none" w="med" len="med"/>
            </a:ln>
          </p:spPr>
        </p:cxnSp>
        <p:sp>
          <p:nvSpPr>
            <p:cNvPr id="19" name="Google Shape;5317;p89"/>
            <p:cNvSpPr txBox="1"/>
            <p:nvPr/>
          </p:nvSpPr>
          <p:spPr>
            <a:xfrm>
              <a:off x="6917" y="2926"/>
              <a:ext cx="1257" cy="54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dirty="0">
                  <a:latin typeface="Times New Roman" panose="02020603050405020304"/>
                  <a:ea typeface="Times New Roman" panose="02020603050405020304"/>
                  <a:cs typeface="Times New Roman" panose="02020603050405020304"/>
                  <a:sym typeface="Times New Roman" panose="02020603050405020304"/>
                </a:rPr>
                <a:t>0.0001</a:t>
              </a:r>
              <a:endParaRPr sz="1000"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Google Shape;5318;p89"/>
            <p:cNvSpPr txBox="1"/>
            <p:nvPr/>
          </p:nvSpPr>
          <p:spPr>
            <a:xfrm>
              <a:off x="8144" y="2926"/>
              <a:ext cx="1257" cy="54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dirty="0">
                  <a:latin typeface="Times New Roman" panose="02020603050405020304"/>
                  <a:ea typeface="Times New Roman" panose="02020603050405020304"/>
                  <a:cs typeface="Times New Roman" panose="02020603050405020304"/>
                  <a:sym typeface="Times New Roman" panose="02020603050405020304"/>
                </a:rPr>
                <a:t>0.001</a:t>
              </a:r>
              <a:endParaRPr sz="1000"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21" name="Google Shape;5319;p89"/>
            <p:cNvSpPr txBox="1"/>
            <p:nvPr/>
          </p:nvSpPr>
          <p:spPr>
            <a:xfrm>
              <a:off x="9372" y="2926"/>
              <a:ext cx="1257" cy="54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dirty="0">
                  <a:latin typeface="Times New Roman" panose="02020603050405020304"/>
                  <a:ea typeface="Times New Roman" panose="02020603050405020304"/>
                  <a:cs typeface="Times New Roman" panose="02020603050405020304"/>
                  <a:sym typeface="Times New Roman" panose="02020603050405020304"/>
                </a:rPr>
                <a:t>0.1</a:t>
              </a:r>
              <a:endParaRPr sz="1000" b="1" dirty="0"/>
            </a:p>
          </p:txBody>
        </p:sp>
        <p:sp>
          <p:nvSpPr>
            <p:cNvPr id="22" name="Google Shape;5320;p89"/>
            <p:cNvSpPr txBox="1"/>
            <p:nvPr/>
          </p:nvSpPr>
          <p:spPr>
            <a:xfrm>
              <a:off x="10599" y="2926"/>
              <a:ext cx="1257" cy="54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dirty="0">
                  <a:latin typeface="Times New Roman" panose="02020603050405020304"/>
                  <a:ea typeface="Times New Roman" panose="02020603050405020304"/>
                  <a:cs typeface="Times New Roman" panose="02020603050405020304"/>
                  <a:sym typeface="Times New Roman" panose="02020603050405020304"/>
                </a:rPr>
                <a:t>1</a:t>
              </a:r>
              <a:endParaRPr sz="1000" b="1" dirty="0">
                <a:latin typeface="Times New Roman" panose="02020603050405020304"/>
                <a:ea typeface="Times New Roman" panose="02020603050405020304"/>
                <a:cs typeface="Times New Roman" panose="02020603050405020304"/>
                <a:sym typeface="Times New Roman" panose="02020603050405020304"/>
              </a:endParaRPr>
            </a:p>
          </p:txBody>
        </p:sp>
      </p:grpSp>
      <mc:AlternateContent xmlns:mc="http://schemas.openxmlformats.org/markup-compatibility/2006">
        <mc:Choice xmlns:a14="http://schemas.microsoft.com/office/drawing/2010/main" Requires="a14">
          <p:sp>
            <p:nvSpPr>
              <p:cNvPr id="27" name="文本框 26"/>
              <p:cNvSpPr txBox="1"/>
              <p:nvPr/>
            </p:nvSpPr>
            <p:spPr>
              <a:xfrm>
                <a:off x="515907" y="2649033"/>
                <a:ext cx="11285352" cy="3909917"/>
              </a:xfrm>
              <a:prstGeom prst="rect">
                <a:avLst/>
              </a:prstGeom>
              <a:noFill/>
            </p:spPr>
            <p:txBody>
              <a:bodyPr wrap="square">
                <a:spAutoFit/>
              </a:bodyPr>
              <a:lstStyle/>
              <a:p>
                <a:pPr>
                  <a:lnSpc>
                    <a:spcPct val="150000"/>
                  </a:lnSpc>
                </a:pPr>
                <a:r>
                  <a:rPr lang="zh-CN" altLang="en-US" b="0" i="0" dirty="0">
                    <a:solidFill>
                      <a:srgbClr val="333333"/>
                    </a:solidFill>
                    <a:effectLst/>
                    <a:latin typeface="Open Sans" panose="020B0606030504020204" pitchFamily="34" charset="0"/>
                  </a:rPr>
                  <a:t>        假设你在搜索超参数（学习率），假设你怀疑其值最小是</a:t>
                </a:r>
                <a:r>
                  <a:rPr lang="en-US" altLang="zh-CN" b="0" i="0" dirty="0">
                    <a:solidFill>
                      <a:srgbClr val="333333"/>
                    </a:solidFill>
                    <a:effectLst/>
                    <a:latin typeface="Open Sans" panose="020B0606030504020204" pitchFamily="34" charset="0"/>
                  </a:rPr>
                  <a:t>0.0001</a:t>
                </a:r>
                <a:r>
                  <a:rPr lang="zh-CN" altLang="en-US" b="0" i="0" dirty="0">
                    <a:solidFill>
                      <a:srgbClr val="333333"/>
                    </a:solidFill>
                    <a:effectLst/>
                    <a:latin typeface="Open Sans" panose="020B0606030504020204" pitchFamily="34" charset="0"/>
                  </a:rPr>
                  <a:t>或最大是</a:t>
                </a:r>
                <a:r>
                  <a:rPr lang="en-US" altLang="zh-CN" b="0" i="0" dirty="0">
                    <a:solidFill>
                      <a:srgbClr val="333333"/>
                    </a:solidFill>
                    <a:effectLst/>
                    <a:latin typeface="Open Sans" panose="020B0606030504020204" pitchFamily="34" charset="0"/>
                  </a:rPr>
                  <a:t>1</a:t>
                </a:r>
                <a:r>
                  <a:rPr lang="zh-CN" altLang="en-US" b="0" i="0" dirty="0">
                    <a:solidFill>
                      <a:srgbClr val="333333"/>
                    </a:solidFill>
                    <a:effectLst/>
                    <a:latin typeface="Open Sans" panose="020B0606030504020204" pitchFamily="34" charset="0"/>
                  </a:rPr>
                  <a:t>。如果你画一条从</a:t>
                </a:r>
                <a:r>
                  <a:rPr lang="en-US" altLang="zh-CN" b="0" i="0" dirty="0">
                    <a:solidFill>
                      <a:srgbClr val="333333"/>
                    </a:solidFill>
                    <a:effectLst/>
                    <a:latin typeface="Open Sans" panose="020B0606030504020204" pitchFamily="34" charset="0"/>
                  </a:rPr>
                  <a:t>0.0001</a:t>
                </a:r>
                <a:r>
                  <a:rPr lang="zh-CN" altLang="en-US" b="0" i="0" dirty="0">
                    <a:solidFill>
                      <a:srgbClr val="333333"/>
                    </a:solidFill>
                    <a:effectLst/>
                    <a:latin typeface="Open Sans" panose="020B0606030504020204" pitchFamily="34" charset="0"/>
                  </a:rPr>
                  <a:t>到</a:t>
                </a:r>
                <a:r>
                  <a:rPr lang="en-US" altLang="zh-CN" b="0" i="0" dirty="0">
                    <a:solidFill>
                      <a:srgbClr val="333333"/>
                    </a:solidFill>
                    <a:effectLst/>
                    <a:latin typeface="Open Sans" panose="020B0606030504020204" pitchFamily="34" charset="0"/>
                  </a:rPr>
                  <a:t>1</a:t>
                </a:r>
                <a:r>
                  <a:rPr lang="zh-CN" altLang="en-US" b="0" i="0" dirty="0">
                    <a:solidFill>
                      <a:srgbClr val="333333"/>
                    </a:solidFill>
                    <a:effectLst/>
                    <a:latin typeface="Open Sans" panose="020B0606030504020204" pitchFamily="34" charset="0"/>
                  </a:rPr>
                  <a:t>的数轴，沿其随机均匀取值，那</a:t>
                </a:r>
                <a:r>
                  <a:rPr lang="en-US" altLang="zh-CN" b="0" i="0" dirty="0">
                    <a:solidFill>
                      <a:srgbClr val="333333"/>
                    </a:solidFill>
                    <a:effectLst/>
                    <a:latin typeface="Open Sans" panose="020B0606030504020204" pitchFamily="34" charset="0"/>
                  </a:rPr>
                  <a:t>90%</a:t>
                </a:r>
                <a:r>
                  <a:rPr lang="zh-CN" altLang="en-US" b="0" i="0" dirty="0">
                    <a:solidFill>
                      <a:srgbClr val="333333"/>
                    </a:solidFill>
                    <a:effectLst/>
                    <a:latin typeface="Open Sans" panose="020B0606030504020204" pitchFamily="34" charset="0"/>
                  </a:rPr>
                  <a:t>的数值将会落在</a:t>
                </a:r>
                <a:r>
                  <a:rPr lang="en-US" altLang="zh-CN" b="0" i="0" dirty="0">
                    <a:solidFill>
                      <a:srgbClr val="333333"/>
                    </a:solidFill>
                    <a:effectLst/>
                    <a:latin typeface="Open Sans" panose="020B0606030504020204" pitchFamily="34" charset="0"/>
                  </a:rPr>
                  <a:t>0.1</a:t>
                </a:r>
                <a:r>
                  <a:rPr lang="zh-CN" altLang="en-US" b="0" i="0" dirty="0">
                    <a:solidFill>
                      <a:srgbClr val="333333"/>
                    </a:solidFill>
                    <a:effectLst/>
                    <a:latin typeface="Open Sans" panose="020B0606030504020204" pitchFamily="34" charset="0"/>
                  </a:rPr>
                  <a:t>到</a:t>
                </a:r>
                <a:r>
                  <a:rPr lang="en-US" altLang="zh-CN" b="0" i="0" dirty="0">
                    <a:solidFill>
                      <a:srgbClr val="333333"/>
                    </a:solidFill>
                    <a:effectLst/>
                    <a:latin typeface="Open Sans" panose="020B0606030504020204" pitchFamily="34" charset="0"/>
                  </a:rPr>
                  <a:t>1</a:t>
                </a:r>
                <a:r>
                  <a:rPr lang="zh-CN" altLang="en-US" b="0" i="0" dirty="0">
                    <a:solidFill>
                      <a:srgbClr val="333333"/>
                    </a:solidFill>
                    <a:effectLst/>
                    <a:latin typeface="Open Sans" panose="020B0606030504020204" pitchFamily="34" charset="0"/>
                  </a:rPr>
                  <a:t>之间，结果就是，</a:t>
                </a:r>
                <a14:m>
                  <m:oMath xmlns:m="http://schemas.openxmlformats.org/officeDocument/2006/math">
                    <m:r>
                      <a:rPr lang="zh-CN" altLang="en-US" b="0" i="1" smtClean="0">
                        <a:solidFill>
                          <a:srgbClr val="333333"/>
                        </a:solidFill>
                        <a:effectLst/>
                        <a:latin typeface="Cambria Math" panose="02040503050406030204" pitchFamily="18" charset="0"/>
                      </a:rPr>
                      <m:t>𝛼</m:t>
                    </m:r>
                  </m:oMath>
                </a14:m>
                <a:r>
                  <a:rPr lang="zh-CN" altLang="en-US" b="0" i="0" dirty="0">
                    <a:solidFill>
                      <a:srgbClr val="333333"/>
                    </a:solidFill>
                    <a:effectLst/>
                    <a:latin typeface="Open Sans" panose="020B0606030504020204" pitchFamily="34" charset="0"/>
                  </a:rPr>
                  <a:t>在</a:t>
                </a:r>
                <a:r>
                  <a:rPr lang="en-US" altLang="zh-CN" b="0" i="0" dirty="0">
                    <a:solidFill>
                      <a:srgbClr val="333333"/>
                    </a:solidFill>
                    <a:effectLst/>
                    <a:latin typeface="Open Sans" panose="020B0606030504020204" pitchFamily="34" charset="0"/>
                  </a:rPr>
                  <a:t>0.1</a:t>
                </a:r>
                <a:r>
                  <a:rPr lang="zh-CN" altLang="en-US" b="0" i="0" dirty="0">
                    <a:solidFill>
                      <a:srgbClr val="333333"/>
                    </a:solidFill>
                    <a:effectLst/>
                    <a:latin typeface="Open Sans" panose="020B0606030504020204" pitchFamily="34" charset="0"/>
                  </a:rPr>
                  <a:t>到</a:t>
                </a:r>
                <a:r>
                  <a:rPr lang="en-US" altLang="zh-CN" b="0" i="0" dirty="0">
                    <a:solidFill>
                      <a:srgbClr val="333333"/>
                    </a:solidFill>
                    <a:effectLst/>
                    <a:latin typeface="Open Sans" panose="020B0606030504020204" pitchFamily="34" charset="0"/>
                  </a:rPr>
                  <a:t>1</a:t>
                </a:r>
                <a:r>
                  <a:rPr lang="zh-CN" altLang="en-US" b="0" i="0" dirty="0">
                    <a:solidFill>
                      <a:srgbClr val="333333"/>
                    </a:solidFill>
                    <a:effectLst/>
                    <a:latin typeface="Open Sans" panose="020B0606030504020204" pitchFamily="34" charset="0"/>
                  </a:rPr>
                  <a:t>之间，应用了</a:t>
                </a:r>
                <a:r>
                  <a:rPr lang="en-US" altLang="zh-CN" b="0" i="0" dirty="0">
                    <a:solidFill>
                      <a:srgbClr val="333333"/>
                    </a:solidFill>
                    <a:effectLst/>
                    <a:latin typeface="Open Sans" panose="020B0606030504020204" pitchFamily="34" charset="0"/>
                  </a:rPr>
                  <a:t>90%</a:t>
                </a:r>
                <a:r>
                  <a:rPr lang="zh-CN" altLang="en-US" b="0" i="0" dirty="0">
                    <a:solidFill>
                      <a:srgbClr val="333333"/>
                    </a:solidFill>
                    <a:effectLst/>
                    <a:latin typeface="Open Sans" panose="020B0606030504020204" pitchFamily="34" charset="0"/>
                  </a:rPr>
                  <a:t>的资源，而</a:t>
                </a:r>
                <a14:m>
                  <m:oMath xmlns:m="http://schemas.openxmlformats.org/officeDocument/2006/math">
                    <m:r>
                      <a:rPr lang="zh-CN" altLang="en-US" i="1">
                        <a:solidFill>
                          <a:srgbClr val="333333"/>
                        </a:solidFill>
                        <a:latin typeface="Cambria Math" panose="02040503050406030204" pitchFamily="18" charset="0"/>
                      </a:rPr>
                      <m:t>𝛼</m:t>
                    </m:r>
                  </m:oMath>
                </a14:m>
                <a:r>
                  <a:rPr lang="zh-CN" altLang="en-US" b="0" i="0" dirty="0">
                    <a:solidFill>
                      <a:srgbClr val="333333"/>
                    </a:solidFill>
                    <a:effectLst/>
                    <a:latin typeface="Open Sans" panose="020B0606030504020204" pitchFamily="34" charset="0"/>
                  </a:rPr>
                  <a:t>在</a:t>
                </a:r>
                <a:r>
                  <a:rPr lang="en-US" altLang="zh-CN" b="0" i="0" dirty="0">
                    <a:solidFill>
                      <a:srgbClr val="333333"/>
                    </a:solidFill>
                    <a:effectLst/>
                    <a:latin typeface="Open Sans" panose="020B0606030504020204" pitchFamily="34" charset="0"/>
                  </a:rPr>
                  <a:t>0.0001</a:t>
                </a:r>
                <a:r>
                  <a:rPr lang="zh-CN" altLang="en-US" b="0" i="0" dirty="0">
                    <a:solidFill>
                      <a:srgbClr val="333333"/>
                    </a:solidFill>
                    <a:effectLst/>
                    <a:latin typeface="Open Sans" panose="020B0606030504020204" pitchFamily="34" charset="0"/>
                  </a:rPr>
                  <a:t>到</a:t>
                </a:r>
                <a:r>
                  <a:rPr lang="en-US" altLang="zh-CN" b="0" i="0" dirty="0">
                    <a:solidFill>
                      <a:srgbClr val="333333"/>
                    </a:solidFill>
                    <a:effectLst/>
                    <a:latin typeface="Open Sans" panose="020B0606030504020204" pitchFamily="34" charset="0"/>
                  </a:rPr>
                  <a:t>0.1</a:t>
                </a:r>
                <a:r>
                  <a:rPr lang="zh-CN" altLang="en-US" b="0" i="0" dirty="0">
                    <a:solidFill>
                      <a:srgbClr val="333333"/>
                    </a:solidFill>
                    <a:effectLst/>
                    <a:latin typeface="Open Sans" panose="020B0606030504020204" pitchFamily="34" charset="0"/>
                  </a:rPr>
                  <a:t>之间，只有</a:t>
                </a:r>
                <a:r>
                  <a:rPr lang="en-US" altLang="zh-CN" b="0" i="0" dirty="0">
                    <a:solidFill>
                      <a:srgbClr val="333333"/>
                    </a:solidFill>
                    <a:effectLst/>
                    <a:latin typeface="Open Sans" panose="020B0606030504020204" pitchFamily="34" charset="0"/>
                  </a:rPr>
                  <a:t>10%</a:t>
                </a:r>
                <a:r>
                  <a:rPr lang="zh-CN" altLang="en-US" b="0" i="0" dirty="0">
                    <a:solidFill>
                      <a:srgbClr val="333333"/>
                    </a:solidFill>
                    <a:effectLst/>
                    <a:latin typeface="Open Sans" panose="020B0606030504020204" pitchFamily="34" charset="0"/>
                  </a:rPr>
                  <a:t>的搜索资源。</a:t>
                </a:r>
                <a:endParaRPr lang="zh-CN" altLang="en-US" b="0" i="0" dirty="0">
                  <a:solidFill>
                    <a:srgbClr val="333333"/>
                  </a:solidFill>
                  <a:effectLst/>
                  <a:latin typeface="Open Sans" panose="020B0606030504020204" pitchFamily="34" charset="0"/>
                </a:endParaRPr>
              </a:p>
              <a:p>
                <a:pPr algn="l">
                  <a:lnSpc>
                    <a:spcPct val="150000"/>
                  </a:lnSpc>
                </a:pPr>
                <a:r>
                  <a:rPr lang="zh-CN" altLang="en-US" b="0" i="0" dirty="0">
                    <a:solidFill>
                      <a:srgbClr val="333333"/>
                    </a:solidFill>
                    <a:effectLst/>
                    <a:latin typeface="Open Sans" panose="020B0606030504020204" pitchFamily="34" charset="0"/>
                  </a:rPr>
                  <a:t>        反而，用对数标尺搜索超参数的方式会更合理。因此这里不使用线性轴，分别依次取</a:t>
                </a:r>
                <a:r>
                  <a:rPr lang="en-US" altLang="zh-CN" b="0" i="0" dirty="0">
                    <a:solidFill>
                      <a:srgbClr val="333333"/>
                    </a:solidFill>
                    <a:effectLst/>
                    <a:latin typeface="Open Sans" panose="020B0606030504020204" pitchFamily="34" charset="0"/>
                  </a:rPr>
                  <a:t>0.0001</a:t>
                </a:r>
                <a:r>
                  <a:rPr lang="zh-CN" altLang="en-US" b="0" i="0" dirty="0">
                    <a:solidFill>
                      <a:srgbClr val="333333"/>
                    </a:solidFill>
                    <a:effectLst/>
                    <a:latin typeface="Open Sans" panose="020B0606030504020204" pitchFamily="34" charset="0"/>
                  </a:rPr>
                  <a:t>，</a:t>
                </a:r>
                <a:r>
                  <a:rPr lang="en-US" altLang="zh-CN" b="0" i="0" dirty="0">
                    <a:solidFill>
                      <a:srgbClr val="333333"/>
                    </a:solidFill>
                    <a:effectLst/>
                    <a:latin typeface="Open Sans" panose="020B0606030504020204" pitchFamily="34" charset="0"/>
                  </a:rPr>
                  <a:t>0.001</a:t>
                </a:r>
                <a:r>
                  <a:rPr lang="zh-CN" altLang="en-US" b="0" i="0" dirty="0">
                    <a:solidFill>
                      <a:srgbClr val="333333"/>
                    </a:solidFill>
                    <a:effectLst/>
                    <a:latin typeface="Open Sans" panose="020B0606030504020204" pitchFamily="34" charset="0"/>
                  </a:rPr>
                  <a:t>，</a:t>
                </a:r>
                <a:r>
                  <a:rPr lang="en-US" altLang="zh-CN" b="0" i="0" dirty="0">
                    <a:solidFill>
                      <a:srgbClr val="333333"/>
                    </a:solidFill>
                    <a:effectLst/>
                    <a:latin typeface="Open Sans" panose="020B0606030504020204" pitchFamily="34" charset="0"/>
                  </a:rPr>
                  <a:t>0.01</a:t>
                </a:r>
                <a:r>
                  <a:rPr lang="zh-CN" altLang="en-US" b="0" i="0" dirty="0">
                    <a:solidFill>
                      <a:srgbClr val="333333"/>
                    </a:solidFill>
                    <a:effectLst/>
                    <a:latin typeface="Open Sans" panose="020B0606030504020204" pitchFamily="34" charset="0"/>
                  </a:rPr>
                  <a:t>，</a:t>
                </a:r>
                <a:r>
                  <a:rPr lang="en-US" altLang="zh-CN" b="0" i="0" dirty="0">
                    <a:solidFill>
                      <a:srgbClr val="333333"/>
                    </a:solidFill>
                    <a:effectLst/>
                    <a:latin typeface="Open Sans" panose="020B0606030504020204" pitchFamily="34" charset="0"/>
                  </a:rPr>
                  <a:t>0.1</a:t>
                </a:r>
                <a:r>
                  <a:rPr lang="zh-CN" altLang="en-US" b="0" i="0" dirty="0">
                    <a:solidFill>
                      <a:srgbClr val="333333"/>
                    </a:solidFill>
                    <a:effectLst/>
                    <a:latin typeface="Open Sans" panose="020B0606030504020204" pitchFamily="34" charset="0"/>
                  </a:rPr>
                  <a:t>，</a:t>
                </a:r>
                <a:r>
                  <a:rPr lang="en-US" altLang="zh-CN" b="0" i="0" dirty="0">
                    <a:solidFill>
                      <a:srgbClr val="333333"/>
                    </a:solidFill>
                    <a:effectLst/>
                    <a:latin typeface="Open Sans" panose="020B0606030504020204" pitchFamily="34" charset="0"/>
                  </a:rPr>
                  <a:t>1</a:t>
                </a:r>
                <a:r>
                  <a:rPr lang="zh-CN" altLang="en-US" b="0" i="0" dirty="0">
                    <a:solidFill>
                      <a:srgbClr val="333333"/>
                    </a:solidFill>
                    <a:effectLst/>
                    <a:latin typeface="Open Sans" panose="020B0606030504020204" pitchFamily="34" charset="0"/>
                  </a:rPr>
                  <a:t>，在对数轴上均匀随机取点，这样，在</a:t>
                </a:r>
                <a:r>
                  <a:rPr lang="en-US" altLang="zh-CN" b="0" i="0" dirty="0">
                    <a:solidFill>
                      <a:srgbClr val="333333"/>
                    </a:solidFill>
                    <a:effectLst/>
                    <a:latin typeface="Open Sans" panose="020B0606030504020204" pitchFamily="34" charset="0"/>
                  </a:rPr>
                  <a:t>0.0001</a:t>
                </a:r>
                <a:r>
                  <a:rPr lang="zh-CN" altLang="en-US" b="0" i="0" dirty="0">
                    <a:solidFill>
                      <a:srgbClr val="333333"/>
                    </a:solidFill>
                    <a:effectLst/>
                    <a:latin typeface="Open Sans" panose="020B0606030504020204" pitchFamily="34" charset="0"/>
                  </a:rPr>
                  <a:t>到</a:t>
                </a:r>
                <a:r>
                  <a:rPr lang="en-US" altLang="zh-CN" b="0" i="0" dirty="0">
                    <a:solidFill>
                      <a:srgbClr val="333333"/>
                    </a:solidFill>
                    <a:effectLst/>
                    <a:latin typeface="Open Sans" panose="020B0606030504020204" pitchFamily="34" charset="0"/>
                  </a:rPr>
                  <a:t>0.001</a:t>
                </a:r>
                <a:r>
                  <a:rPr lang="zh-CN" altLang="en-US" b="0" i="0" dirty="0">
                    <a:solidFill>
                      <a:srgbClr val="333333"/>
                    </a:solidFill>
                    <a:effectLst/>
                    <a:latin typeface="Open Sans" panose="020B0606030504020204" pitchFamily="34" charset="0"/>
                  </a:rPr>
                  <a:t>之间，就会有更多的搜索资源可用，还有在</a:t>
                </a:r>
                <a:r>
                  <a:rPr lang="en-US" altLang="zh-CN" b="0" i="0" dirty="0">
                    <a:solidFill>
                      <a:srgbClr val="333333"/>
                    </a:solidFill>
                    <a:effectLst/>
                    <a:latin typeface="Open Sans" panose="020B0606030504020204" pitchFamily="34" charset="0"/>
                  </a:rPr>
                  <a:t>0.001</a:t>
                </a:r>
                <a:r>
                  <a:rPr lang="zh-CN" altLang="en-US" b="0" i="0" dirty="0">
                    <a:solidFill>
                      <a:srgbClr val="333333"/>
                    </a:solidFill>
                    <a:effectLst/>
                    <a:latin typeface="Open Sans" panose="020B0606030504020204" pitchFamily="34" charset="0"/>
                  </a:rPr>
                  <a:t>到</a:t>
                </a:r>
                <a:r>
                  <a:rPr lang="en-US" altLang="zh-CN" b="0" i="0" dirty="0">
                    <a:solidFill>
                      <a:srgbClr val="333333"/>
                    </a:solidFill>
                    <a:effectLst/>
                    <a:latin typeface="Open Sans" panose="020B0606030504020204" pitchFamily="34" charset="0"/>
                  </a:rPr>
                  <a:t>0.01</a:t>
                </a:r>
                <a:r>
                  <a:rPr lang="zh-CN" altLang="en-US" b="0" i="0" dirty="0">
                    <a:solidFill>
                      <a:srgbClr val="333333"/>
                    </a:solidFill>
                    <a:effectLst/>
                    <a:latin typeface="Open Sans" panose="020B0606030504020204" pitchFamily="34" charset="0"/>
                  </a:rPr>
                  <a:t>之间等等。</a:t>
                </a:r>
                <a:endParaRPr lang="zh-CN" altLang="en-US" b="0" i="0" dirty="0">
                  <a:solidFill>
                    <a:srgbClr val="333333"/>
                  </a:solidFill>
                  <a:effectLst/>
                  <a:latin typeface="Open Sans" panose="020B0606030504020204" pitchFamily="34" charset="0"/>
                </a:endParaRPr>
              </a:p>
            </p:txBody>
          </p:sp>
        </mc:Choice>
        <mc:Fallback>
          <p:sp>
            <p:nvSpPr>
              <p:cNvPr id="27" name="文本框 26"/>
              <p:cNvSpPr txBox="1">
                <a:spLocks noRot="1" noChangeAspect="1" noMove="1" noResize="1" noEditPoints="1" noAdjustHandles="1" noChangeArrowheads="1" noChangeShapeType="1" noTextEdit="1"/>
              </p:cNvSpPr>
              <p:nvPr/>
            </p:nvSpPr>
            <p:spPr>
              <a:xfrm>
                <a:off x="515907" y="2649033"/>
                <a:ext cx="11285352" cy="3909917"/>
              </a:xfrm>
              <a:prstGeom prst="rect">
                <a:avLst/>
              </a:prstGeom>
              <a:blipFill rotWithShape="1">
                <a:blip r:embed="rId1"/>
                <a:stretch>
                  <a:fillRect l="-3" t="-11" r="4" b="1"/>
                </a:stretch>
              </a:blipFill>
            </p:spPr>
            <p:txBody>
              <a:bodyPr/>
              <a:lstStyle/>
              <a:p>
                <a:r>
                  <a:rPr lang="zh-CN" altLang="en-US">
                    <a:noFill/>
                  </a:rPr>
                  <a:t> </a:t>
                </a:r>
              </a:p>
            </p:txBody>
          </p:sp>
        </mc:Fallback>
      </mc:AlternateContent>
      <p:sp>
        <p:nvSpPr>
          <p:cNvPr id="4" name="文本框 3"/>
          <p:cNvSpPr txBox="1"/>
          <p:nvPr/>
        </p:nvSpPr>
        <p:spPr>
          <a:xfrm>
            <a:off x="515907" y="1430627"/>
            <a:ext cx="6096000" cy="461665"/>
          </a:xfrm>
          <a:prstGeom prst="rect">
            <a:avLst/>
          </a:prstGeom>
          <a:noFill/>
        </p:spPr>
        <p:txBody>
          <a:bodyPr wrap="square">
            <a:spAutoFit/>
          </a:bodyPr>
          <a:lstStyle/>
          <a:p>
            <a:r>
              <a:rPr lang="zh-CN" altLang="en-US" b="1" i="0" dirty="0">
                <a:solidFill>
                  <a:srgbClr val="333333"/>
                </a:solidFill>
                <a:effectLst/>
                <a:latin typeface="Open Sans" panose="020B0606030504020204" pitchFamily="34" charset="0"/>
              </a:rPr>
              <a:t>用对数标尺搜索超参数</a:t>
            </a:r>
            <a:endParaRPr lang="zh-CN" altLang="en-US"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991" y="232017"/>
            <a:ext cx="11215222" cy="1325563"/>
          </a:xfrm>
        </p:spPr>
        <p:txBody>
          <a:bodyPr anchor="t"/>
          <a:lstStyle/>
          <a:p>
            <a:pPr algn="l"/>
            <a:r>
              <a:rPr lang="zh-CN" altLang="en-US" dirty="0">
                <a:sym typeface="+mn-ea"/>
              </a:rPr>
              <a:t>超参数调整的方法</a:t>
            </a:r>
            <a:endParaRPr lang="en-US" dirty="0">
              <a:solidFill>
                <a:schemeClr val="tx1"/>
              </a:solidFill>
            </a:endParaRPr>
          </a:p>
        </p:txBody>
      </p:sp>
      <p:sp>
        <p:nvSpPr>
          <p:cNvPr id="8" name="文本框 7"/>
          <p:cNvSpPr txBox="1"/>
          <p:nvPr/>
        </p:nvSpPr>
        <p:spPr>
          <a:xfrm>
            <a:off x="607316" y="2119395"/>
            <a:ext cx="5165388" cy="461665"/>
          </a:xfrm>
          <a:prstGeom prst="rect">
            <a:avLst/>
          </a:prstGeom>
          <a:noFill/>
        </p:spPr>
        <p:txBody>
          <a:bodyPr wrap="square" rtlCol="0">
            <a:spAutoFit/>
          </a:bodyPr>
          <a:lstStyle/>
          <a:p>
            <a:r>
              <a:rPr lang="zh-CN" altLang="en-US" dirty="0"/>
              <a:t>由计算资源决定</a:t>
            </a:r>
            <a:endParaRPr lang="zh-CN" altLang="en-US" dirty="0"/>
          </a:p>
        </p:txBody>
      </p:sp>
      <p:sp>
        <p:nvSpPr>
          <p:cNvPr id="4" name="文本框 3"/>
          <p:cNvSpPr txBox="1"/>
          <p:nvPr/>
        </p:nvSpPr>
        <p:spPr>
          <a:xfrm>
            <a:off x="605991" y="1488888"/>
            <a:ext cx="6096000" cy="461665"/>
          </a:xfrm>
          <a:prstGeom prst="rect">
            <a:avLst/>
          </a:prstGeom>
          <a:noFill/>
        </p:spPr>
        <p:txBody>
          <a:bodyPr wrap="square">
            <a:spAutoFit/>
          </a:bodyPr>
          <a:lstStyle/>
          <a:p>
            <a:r>
              <a:rPr lang="zh-CN" altLang="en-US" b="1" dirty="0">
                <a:solidFill>
                  <a:schemeClr val="tx1"/>
                </a:solidFill>
              </a:rPr>
              <a:t>熊猫方式与鱼子酱方式</a:t>
            </a:r>
            <a:endParaRPr lang="zh-CN" altLang="en-US" b="1" dirty="0"/>
          </a:p>
        </p:txBody>
      </p:sp>
      <p:pic>
        <p:nvPicPr>
          <p:cNvPr id="3" name="图片 2"/>
          <p:cNvPicPr/>
          <p:nvPr/>
        </p:nvPicPr>
        <p:blipFill>
          <a:blip r:embed="rId1"/>
          <a:stretch>
            <a:fillRect/>
          </a:stretch>
        </p:blipFill>
        <p:spPr>
          <a:xfrm>
            <a:off x="2093595" y="2923540"/>
            <a:ext cx="2572385" cy="2145030"/>
          </a:xfrm>
          <a:prstGeom prst="rect">
            <a:avLst/>
          </a:prstGeom>
        </p:spPr>
      </p:pic>
      <p:sp>
        <p:nvSpPr>
          <p:cNvPr id="5" name="文本框 4"/>
          <p:cNvSpPr txBox="1"/>
          <p:nvPr/>
        </p:nvSpPr>
        <p:spPr>
          <a:xfrm>
            <a:off x="1707515" y="5348605"/>
            <a:ext cx="3324860" cy="508000"/>
          </a:xfrm>
          <a:prstGeom prst="rect">
            <a:avLst/>
          </a:prstGeom>
        </p:spPr>
        <p:txBody>
          <a:bodyPr>
            <a:noAutofit/>
          </a:bodyPr>
          <a:p>
            <a:pPr marL="0" indent="0" algn="ctr" defTabSz="266700">
              <a:spcBef>
                <a:spcPct val="0"/>
              </a:spcBef>
              <a:spcAft>
                <a:spcPct val="0"/>
              </a:spcAft>
            </a:pPr>
            <a:r>
              <a:rPr lang="en-US" altLang="zh-CN">
                <a:latin typeface="Calibri" panose="020F0502020204030204"/>
                <a:ea typeface="Calibri" panose="020F0502020204030204"/>
              </a:rPr>
              <a:t>Babysitting one model</a:t>
            </a:r>
            <a:endParaRPr lang="en-US" altLang="zh-CN">
              <a:latin typeface="Calibri" panose="020F0502020204030204"/>
              <a:ea typeface="Calibri" panose="020F0502020204030204"/>
            </a:endParaRPr>
          </a:p>
        </p:txBody>
      </p:sp>
      <p:pic>
        <p:nvPicPr>
          <p:cNvPr id="6" name="图片 5"/>
          <p:cNvPicPr/>
          <p:nvPr/>
        </p:nvPicPr>
        <p:blipFill>
          <a:blip r:embed="rId2"/>
          <a:stretch>
            <a:fillRect/>
          </a:stretch>
        </p:blipFill>
        <p:spPr>
          <a:xfrm>
            <a:off x="7084060" y="2923540"/>
            <a:ext cx="2562860" cy="2138680"/>
          </a:xfrm>
          <a:prstGeom prst="rect">
            <a:avLst/>
          </a:prstGeom>
        </p:spPr>
      </p:pic>
      <p:sp>
        <p:nvSpPr>
          <p:cNvPr id="9" name="文本框 8"/>
          <p:cNvSpPr txBox="1"/>
          <p:nvPr/>
        </p:nvSpPr>
        <p:spPr>
          <a:xfrm>
            <a:off x="6146800" y="5348605"/>
            <a:ext cx="4458970" cy="460375"/>
          </a:xfrm>
          <a:prstGeom prst="rect">
            <a:avLst/>
          </a:prstGeom>
        </p:spPr>
        <p:txBody>
          <a:bodyPr wrap="square">
            <a:spAutoFit/>
          </a:bodyPr>
          <a:p>
            <a:pPr marL="0" indent="0" algn="ctr" defTabSz="266700">
              <a:spcBef>
                <a:spcPct val="0"/>
              </a:spcBef>
              <a:spcAft>
                <a:spcPct val="0"/>
              </a:spcAft>
            </a:pPr>
            <a:r>
              <a:rPr lang="en-US" altLang="zh-CN">
                <a:latin typeface="Calibri" panose="020F0502020204030204"/>
                <a:ea typeface="Calibri" panose="020F0502020204030204"/>
              </a:rPr>
              <a:t>Training many model in parallel</a:t>
            </a:r>
            <a:endParaRPr lang="en-US" altLang="zh-CN">
              <a:latin typeface="Calibri" panose="020F0502020204030204"/>
              <a:ea typeface="Calibri" panose="020F050202020403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582" y="288017"/>
            <a:ext cx="11215222" cy="1325563"/>
          </a:xfrm>
        </p:spPr>
        <p:txBody>
          <a:bodyPr anchor="t"/>
          <a:lstStyle/>
          <a:p>
            <a:pPr algn="l"/>
            <a:r>
              <a:rPr lang="zh-CN" altLang="en-US" dirty="0">
                <a:sym typeface="+mn-ea"/>
              </a:rPr>
              <a:t>超参数调整的方法</a:t>
            </a:r>
            <a:endParaRPr lang="en-US" dirty="0"/>
          </a:p>
        </p:txBody>
      </p:sp>
      <mc:AlternateContent xmlns:mc="http://schemas.openxmlformats.org/markup-compatibility/2006">
        <mc:Choice xmlns:a14="http://schemas.microsoft.com/office/drawing/2010/main" Requires="a14">
          <p:sp>
            <p:nvSpPr>
              <p:cNvPr id="9" name="文本框 8"/>
              <p:cNvSpPr txBox="1"/>
              <p:nvPr/>
            </p:nvSpPr>
            <p:spPr>
              <a:xfrm>
                <a:off x="624840" y="2202815"/>
                <a:ext cx="10955655" cy="2469515"/>
              </a:xfrm>
              <a:prstGeom prst="rect">
                <a:avLst/>
              </a:prstGeom>
              <a:noFill/>
            </p:spPr>
            <p:txBody>
              <a:bodyPr wrap="square">
                <a:spAutoFit/>
              </a:bodyPr>
              <a:lstStyle/>
              <a:p>
                <a:r>
                  <a:rPr lang="zh-CN" altLang="zh-CN" kern="100" dirty="0">
                    <a:effectLst/>
                    <a:latin typeface="+mj-ea"/>
                    <a:ea typeface="+mj-ea"/>
                    <a:cs typeface="Times New Roman" panose="02020603050405020304" pitchFamily="18" charset="0"/>
                    <a:sym typeface="+mn-ea"/>
                  </a:rPr>
                  <a:t>加快学习算法的</a:t>
                </a:r>
                <a:r>
                  <a:rPr lang="zh-CN" altLang="en-US" kern="100" dirty="0">
                    <a:effectLst/>
                    <a:latin typeface="+mj-ea"/>
                    <a:ea typeface="+mj-ea"/>
                    <a:cs typeface="Times New Roman" panose="02020603050405020304" pitchFamily="18" charset="0"/>
                    <a:sym typeface="+mn-ea"/>
                  </a:rPr>
                  <a:t>另</a:t>
                </a:r>
                <a:r>
                  <a:rPr lang="zh-CN" altLang="zh-CN" kern="100" dirty="0">
                    <a:effectLst/>
                    <a:latin typeface="+mj-ea"/>
                    <a:ea typeface="+mj-ea"/>
                    <a:cs typeface="Times New Roman" panose="02020603050405020304" pitchFamily="18" charset="0"/>
                    <a:sym typeface="+mn-ea"/>
                  </a:rPr>
                  <a:t>一个办法就是随时间慢慢减少学习率，我们将之称为学习率衰减</a:t>
                </a:r>
                <a:r>
                  <a:rPr lang="zh-CN" altLang="en-US" kern="100" dirty="0">
                    <a:effectLst/>
                    <a:latin typeface="+mj-ea"/>
                    <a:ea typeface="+mj-ea"/>
                    <a:cs typeface="Times New Roman" panose="02020603050405020304" pitchFamily="18" charset="0"/>
                    <a:sym typeface="+mn-ea"/>
                  </a:rPr>
                  <a:t>。</a:t>
                </a:r>
                <a:endParaRPr lang="zh-CN" altLang="en-US" dirty="0">
                  <a:latin typeface="+mj-ea"/>
                  <a:ea typeface="+mj-ea"/>
                </a:endParaRPr>
              </a:p>
              <a:p>
                <a:r>
                  <a:rPr lang="zh-CN" altLang="zh-CN" sz="2400" kern="100" dirty="0">
                    <a:effectLst/>
                    <a:latin typeface="+mj-ea"/>
                    <a:ea typeface="+mj-ea"/>
                    <a:cs typeface="Times New Roman" panose="02020603050405020304" pitchFamily="18" charset="0"/>
                  </a:rPr>
                  <a:t>可以将</a:t>
                </a:r>
                <a14:m>
                  <m:oMath xmlns:m="http://schemas.openxmlformats.org/officeDocument/2006/math">
                    <m:r>
                      <a:rPr lang="en-US" altLang="zh-CN" sz="2400" b="0" i="1" kern="100">
                        <a:effectLst/>
                        <a:latin typeface="Cambria Math" panose="02040503050406030204" pitchFamily="18" charset="0"/>
                        <a:ea typeface="+mj-ea"/>
                        <a:cs typeface="Times New Roman" panose="02020603050405020304" pitchFamily="18" charset="0"/>
                      </a:rPr>
                      <m:t>𝑎</m:t>
                    </m:r>
                  </m:oMath>
                </a14:m>
                <a:r>
                  <a:rPr lang="zh-CN" altLang="zh-CN" sz="2400" kern="100" dirty="0">
                    <a:effectLst/>
                    <a:latin typeface="+mj-ea"/>
                    <a:ea typeface="+mj-ea"/>
                    <a:cs typeface="Times New Roman" panose="02020603050405020304" pitchFamily="18" charset="0"/>
                  </a:rPr>
                  <a:t>学习率设为</a:t>
                </a:r>
                <a:r>
                  <a:rPr lang="zh-CN" altLang="en-US" sz="2400" kern="100" dirty="0">
                    <a:effectLst/>
                    <a:latin typeface="+mj-ea"/>
                    <a:ea typeface="+mj-ea"/>
                    <a:cs typeface="Times New Roman" panose="02020603050405020304" pitchFamily="18" charset="0"/>
                  </a:rPr>
                  <a:t>：</a:t>
                </a:r>
                <a:endParaRPr lang="en-US" altLang="zh-CN" sz="2400" i="1" kern="100" dirty="0">
                  <a:effectLst/>
                  <a:latin typeface="Cambria Math" panose="02040503050406030204" pitchFamily="18" charset="0"/>
                  <a:ea typeface="+mj-ea"/>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en-US" altLang="zh-CN" sz="2400" b="0" i="1" kern="100">
                          <a:effectLst/>
                          <a:latin typeface="Cambria Math" panose="02040503050406030204" pitchFamily="18" charset="0"/>
                          <a:ea typeface="+mj-ea"/>
                          <a:cs typeface="Times New Roman" panose="02020603050405020304" pitchFamily="18" charset="0"/>
                        </a:rPr>
                        <m:t>𝑎</m:t>
                      </m:r>
                      <m:r>
                        <a:rPr lang="en-US" altLang="zh-CN" sz="2400" b="0" i="1" kern="100">
                          <a:effectLst/>
                          <a:latin typeface="Cambria Math" panose="02040503050406030204" pitchFamily="18" charset="0"/>
                          <a:ea typeface="+mj-ea"/>
                          <a:cs typeface="Times New Roman" panose="02020603050405020304" pitchFamily="18" charset="0"/>
                        </a:rPr>
                        <m:t>=</m:t>
                      </m:r>
                      <m:f>
                        <m:fPr>
                          <m:ctrlPr>
                            <a:rPr lang="zh-CN" altLang="zh-CN" i="1">
                              <a:effectLst/>
                              <a:latin typeface="Cambria Math" panose="02040503050406030204" pitchFamily="18" charset="0"/>
                              <a:ea typeface="+mj-ea"/>
                            </a:rPr>
                          </m:ctrlPr>
                        </m:fPr>
                        <m:num>
                          <m:r>
                            <a:rPr lang="en-US" altLang="zh-CN" sz="2400" b="0" i="1" kern="100">
                              <a:effectLst/>
                              <a:latin typeface="Cambria Math" panose="02040503050406030204" pitchFamily="18" charset="0"/>
                              <a:ea typeface="+mj-ea"/>
                              <a:cs typeface="Times New Roman" panose="02020603050405020304" pitchFamily="18" charset="0"/>
                            </a:rPr>
                            <m:t>1</m:t>
                          </m:r>
                        </m:num>
                        <m:den>
                          <m:r>
                            <a:rPr lang="en-US" altLang="zh-CN" sz="2400" b="0" i="1" kern="100">
                              <a:effectLst/>
                              <a:latin typeface="Cambria Math" panose="02040503050406030204" pitchFamily="18" charset="0"/>
                              <a:ea typeface="+mj-ea"/>
                              <a:cs typeface="Times New Roman" panose="02020603050405020304" pitchFamily="18" charset="0"/>
                            </a:rPr>
                            <m:t>1</m:t>
                          </m:r>
                          <m:r>
                            <a:rPr lang="en-US" altLang="zh-CN" sz="2400" b="0" i="1" kern="100">
                              <a:effectLst/>
                              <a:latin typeface="Cambria Math" panose="02040503050406030204" pitchFamily="18" charset="0"/>
                              <a:ea typeface="+mj-ea"/>
                              <a:cs typeface="Times New Roman" panose="02020603050405020304" pitchFamily="18" charset="0"/>
                            </a:rPr>
                            <m:t>+</m:t>
                          </m:r>
                          <m:r>
                            <m:rPr>
                              <m:nor/>
                            </m:rPr>
                            <a:rPr lang="en-US" altLang="zh-CN" kern="100" dirty="0">
                              <a:latin typeface="+mj-ea"/>
                              <a:cs typeface="Times New Roman" panose="02020603050405020304" pitchFamily="18" charset="0"/>
                            </a:rPr>
                            <m:t>decay</m:t>
                          </m:r>
                          <m:r>
                            <m:rPr>
                              <m:nor/>
                            </m:rPr>
                            <a:rPr lang="en-US" altLang="zh-CN" b="0" i="0" kern="100" dirty="0" smtClean="0">
                              <a:latin typeface="+mj-ea"/>
                              <a:cs typeface="Times New Roman" panose="02020603050405020304" pitchFamily="18" charset="0"/>
                            </a:rPr>
                            <m:t>_</m:t>
                          </m:r>
                          <m:r>
                            <m:rPr>
                              <m:nor/>
                            </m:rPr>
                            <a:rPr lang="en-US" altLang="zh-CN" kern="100" dirty="0">
                              <a:latin typeface="+mj-ea"/>
                              <a:cs typeface="Times New Roman" panose="02020603050405020304" pitchFamily="18" charset="0"/>
                            </a:rPr>
                            <m:t>rate</m:t>
                          </m:r>
                          <m:r>
                            <a:rPr lang="en-US" altLang="zh-CN" sz="2400" b="0" i="1" kern="100">
                              <a:effectLst/>
                              <a:latin typeface="Cambria Math" panose="02040503050406030204" pitchFamily="18" charset="0"/>
                              <a:ea typeface="+mj-ea"/>
                              <a:cs typeface="Times New Roman" panose="02020603050405020304" pitchFamily="18" charset="0"/>
                            </a:rPr>
                            <m:t>∗</m:t>
                          </m:r>
                          <m:r>
                            <m:rPr>
                              <m:nor/>
                            </m:rPr>
                            <a:rPr lang="en-US" altLang="zh-CN" kern="100" dirty="0">
                              <a:latin typeface="+mj-ea"/>
                              <a:cs typeface="Times New Roman" panose="02020603050405020304" pitchFamily="18" charset="0"/>
                            </a:rPr>
                            <m:t>epoch</m:t>
                          </m:r>
                          <m:r>
                            <m:rPr>
                              <m:nor/>
                            </m:rPr>
                            <a:rPr lang="en-US" altLang="zh-CN" kern="100" dirty="0">
                              <a:latin typeface="+mj-ea"/>
                              <a:cs typeface="Times New Roman" panose="02020603050405020304" pitchFamily="18" charset="0"/>
                            </a:rPr>
                            <m:t>_</m:t>
                          </m:r>
                          <m:r>
                            <m:rPr>
                              <m:nor/>
                            </m:rPr>
                            <a:rPr lang="en-US" altLang="zh-CN" kern="100" dirty="0">
                              <a:latin typeface="+mj-ea"/>
                              <a:cs typeface="Times New Roman" panose="02020603050405020304" pitchFamily="18" charset="0"/>
                            </a:rPr>
                            <m:t>num</m:t>
                          </m:r>
                        </m:den>
                      </m:f>
                      <m:sSub>
                        <m:sSubPr>
                          <m:ctrlPr>
                            <a:rPr lang="zh-CN" altLang="zh-CN" i="1">
                              <a:effectLst/>
                              <a:latin typeface="Cambria Math" panose="02040503050406030204" pitchFamily="18" charset="0"/>
                              <a:ea typeface="+mj-ea"/>
                            </a:rPr>
                          </m:ctrlPr>
                        </m:sSubPr>
                        <m:e>
                          <m:r>
                            <a:rPr lang="en-US" altLang="zh-CN" sz="2400" b="0" i="1" kern="100">
                              <a:effectLst/>
                              <a:latin typeface="Cambria Math" panose="02040503050406030204" pitchFamily="18" charset="0"/>
                              <a:ea typeface="+mj-ea"/>
                              <a:cs typeface="Times New Roman" panose="02020603050405020304" pitchFamily="18" charset="0"/>
                            </a:rPr>
                            <m:t>𝑎</m:t>
                          </m:r>
                        </m:e>
                        <m:sub>
                          <m:r>
                            <a:rPr lang="en-US" altLang="zh-CN" sz="2400" b="0" i="1" kern="100">
                              <a:effectLst/>
                              <a:latin typeface="Cambria Math" panose="02040503050406030204" pitchFamily="18" charset="0"/>
                              <a:ea typeface="+mj-ea"/>
                              <a:cs typeface="Times New Roman" panose="02020603050405020304" pitchFamily="18" charset="0"/>
                            </a:rPr>
                            <m:t>0</m:t>
                          </m:r>
                        </m:sub>
                      </m:sSub>
                    </m:oMath>
                  </m:oMathPara>
                </a14:m>
                <a:endParaRPr lang="en-US" altLang="zh-CN" sz="2400" kern="100" dirty="0">
                  <a:effectLst/>
                  <a:latin typeface="+mj-ea"/>
                  <a:ea typeface="+mj-ea"/>
                  <a:cs typeface="Times New Roman" panose="02020603050405020304" pitchFamily="18" charset="0"/>
                </a:endParaRPr>
              </a:p>
              <a:p>
                <a:r>
                  <a:rPr lang="zh-CN" altLang="en-US" kern="100" dirty="0">
                    <a:latin typeface="+mj-ea"/>
                    <a:ea typeface="+mj-ea"/>
                    <a:cs typeface="Times New Roman" panose="02020603050405020304" pitchFamily="18" charset="0"/>
                  </a:rPr>
                  <a:t>其中，</a:t>
                </a:r>
                <a:r>
                  <a:rPr lang="en-US" altLang="zh-CN" sz="2400" kern="100" dirty="0">
                    <a:effectLst/>
                    <a:latin typeface="+mj-ea"/>
                    <a:ea typeface="+mj-ea"/>
                    <a:cs typeface="Times New Roman" panose="02020603050405020304" pitchFamily="18" charset="0"/>
                  </a:rPr>
                  <a:t>decay</a:t>
                </a:r>
                <a14:m>
                  <m:oMath xmlns:m="http://schemas.openxmlformats.org/officeDocument/2006/math">
                    <m:r>
                      <m:rPr>
                        <m:nor/>
                      </m:rPr>
                      <a:rPr lang="en-US" altLang="zh-CN" kern="100" dirty="0">
                        <a:latin typeface="+mj-ea"/>
                        <a:cs typeface="Times New Roman" panose="02020603050405020304" pitchFamily="18" charset="0"/>
                      </a:rPr>
                      <m:t>_</m:t>
                    </m:r>
                  </m:oMath>
                </a14:m>
                <a:r>
                  <a:rPr lang="en-US" altLang="zh-CN" sz="2400" kern="100" dirty="0">
                    <a:effectLst/>
                    <a:latin typeface="+mj-ea"/>
                    <a:ea typeface="+mj-ea"/>
                    <a:cs typeface="Times New Roman" panose="02020603050405020304" pitchFamily="18" charset="0"/>
                  </a:rPr>
                  <a:t>rate</a:t>
                </a:r>
                <a:r>
                  <a:rPr lang="zh-CN" altLang="zh-CN" sz="2400" kern="100" dirty="0">
                    <a:effectLst/>
                    <a:latin typeface="+mj-ea"/>
                    <a:ea typeface="+mj-ea"/>
                    <a:cs typeface="Times New Roman" panose="02020603050405020304" pitchFamily="18" charset="0"/>
                  </a:rPr>
                  <a:t>为衰减率，</a:t>
                </a:r>
                <a:r>
                  <a:rPr lang="en-US" altLang="zh-CN" sz="2400" kern="100" dirty="0">
                    <a:effectLst/>
                    <a:latin typeface="+mj-ea"/>
                    <a:ea typeface="+mj-ea"/>
                    <a:cs typeface="Times New Roman" panose="02020603050405020304" pitchFamily="18" charset="0"/>
                  </a:rPr>
                  <a:t>epoch</a:t>
                </a:r>
                <a14:m>
                  <m:oMath xmlns:m="http://schemas.openxmlformats.org/officeDocument/2006/math">
                    <m:r>
                      <m:rPr>
                        <m:nor/>
                      </m:rPr>
                      <a:rPr lang="en-US" altLang="zh-CN" kern="100" dirty="0">
                        <a:latin typeface="+mj-ea"/>
                        <a:cs typeface="Times New Roman" panose="02020603050405020304" pitchFamily="18" charset="0"/>
                      </a:rPr>
                      <m:t>_</m:t>
                    </m:r>
                  </m:oMath>
                </a14:m>
                <a:r>
                  <a:rPr lang="en-US" altLang="zh-CN" sz="2400" kern="100" dirty="0">
                    <a:effectLst/>
                    <a:latin typeface="+mj-ea"/>
                    <a:ea typeface="+mj-ea"/>
                    <a:cs typeface="Times New Roman" panose="02020603050405020304" pitchFamily="18" charset="0"/>
                  </a:rPr>
                  <a:t>num</a:t>
                </a:r>
                <a:r>
                  <a:rPr lang="zh-CN" altLang="zh-CN" sz="2400" kern="100" dirty="0">
                    <a:effectLst/>
                    <a:latin typeface="+mj-ea"/>
                    <a:ea typeface="+mj-ea"/>
                    <a:cs typeface="Times New Roman" panose="02020603050405020304" pitchFamily="18" charset="0"/>
                  </a:rPr>
                  <a:t>为代数，</a:t>
                </a:r>
                <a14:m>
                  <m:oMath xmlns:m="http://schemas.openxmlformats.org/officeDocument/2006/math">
                    <m:sSub>
                      <m:sSubPr>
                        <m:ctrlPr>
                          <a:rPr lang="zh-CN" altLang="zh-CN" i="1">
                            <a:effectLst/>
                            <a:latin typeface="Cambria Math" panose="02040503050406030204" pitchFamily="18" charset="0"/>
                            <a:ea typeface="+mj-ea"/>
                          </a:rPr>
                        </m:ctrlPr>
                      </m:sSubPr>
                      <m:e>
                        <m:r>
                          <a:rPr lang="en-US" altLang="zh-CN" sz="2400" b="0" i="1" kern="100">
                            <a:effectLst/>
                            <a:latin typeface="Cambria Math" panose="02040503050406030204" pitchFamily="18" charset="0"/>
                            <a:ea typeface="+mj-ea"/>
                            <a:cs typeface="Times New Roman" panose="02020603050405020304" pitchFamily="18" charset="0"/>
                          </a:rPr>
                          <m:t>𝛼</m:t>
                        </m:r>
                      </m:e>
                      <m:sub>
                        <m:r>
                          <a:rPr lang="en-US" altLang="zh-CN" sz="2400" b="0" i="1" kern="100">
                            <a:effectLst/>
                            <a:latin typeface="Cambria Math" panose="02040503050406030204" pitchFamily="18" charset="0"/>
                            <a:ea typeface="+mj-ea"/>
                            <a:cs typeface="Times New Roman" panose="02020603050405020304" pitchFamily="18" charset="0"/>
                          </a:rPr>
                          <m:t>0</m:t>
                        </m:r>
                      </m:sub>
                    </m:sSub>
                  </m:oMath>
                </a14:m>
                <a:r>
                  <a:rPr lang="zh-CN" altLang="zh-CN" sz="2400" kern="100" dirty="0">
                    <a:effectLst/>
                    <a:latin typeface="+mj-ea"/>
                    <a:ea typeface="+mj-ea"/>
                    <a:cs typeface="Times New Roman" panose="02020603050405020304" pitchFamily="18" charset="0"/>
                  </a:rPr>
                  <a:t>为初始学习率</a:t>
                </a:r>
                <a:r>
                  <a:rPr lang="zh-CN" altLang="en-US" sz="2400" kern="100" dirty="0">
                    <a:effectLst/>
                    <a:latin typeface="+mj-ea"/>
                    <a:ea typeface="+mj-ea"/>
                    <a:cs typeface="Times New Roman" panose="02020603050405020304" pitchFamily="18" charset="0"/>
                  </a:rPr>
                  <a:t>。</a:t>
                </a:r>
                <a:endParaRPr lang="zh-CN" altLang="en-US" dirty="0">
                  <a:latin typeface="+mj-ea"/>
                  <a:ea typeface="+mj-ea"/>
                </a:endParaRPr>
              </a:p>
            </p:txBody>
          </p:sp>
        </mc:Choice>
        <mc:Fallback>
          <p:sp>
            <p:nvSpPr>
              <p:cNvPr id="9" name="文本框 8"/>
              <p:cNvSpPr txBox="1">
                <a:spLocks noRot="1" noChangeAspect="1" noMove="1" noResize="1" noEditPoints="1" noAdjustHandles="1" noChangeArrowheads="1" noChangeShapeType="1" noTextEdit="1"/>
              </p:cNvSpPr>
              <p:nvPr/>
            </p:nvSpPr>
            <p:spPr>
              <a:xfrm>
                <a:off x="624840" y="2202815"/>
                <a:ext cx="10955655" cy="2469515"/>
              </a:xfrm>
              <a:prstGeom prst="rect">
                <a:avLst/>
              </a:prstGeom>
              <a:blipFill rotWithShape="1">
                <a:blip r:embed="rId1"/>
                <a:stretch>
                  <a:fillRect/>
                </a:stretch>
              </a:blipFill>
            </p:spPr>
            <p:txBody>
              <a:bodyPr/>
              <a:lstStyle/>
              <a:p>
                <a:r>
                  <a:rPr lang="zh-CN" altLang="en-US">
                    <a:noFill/>
                  </a:rPr>
                  <a:t> </a:t>
                </a:r>
              </a:p>
            </p:txBody>
          </p:sp>
        </mc:Fallback>
      </mc:AlternateContent>
      <p:sp>
        <p:nvSpPr>
          <p:cNvPr id="4" name="文本框 3"/>
          <p:cNvSpPr txBox="1"/>
          <p:nvPr/>
        </p:nvSpPr>
        <p:spPr>
          <a:xfrm>
            <a:off x="624582" y="1564368"/>
            <a:ext cx="6096000" cy="461665"/>
          </a:xfrm>
          <a:prstGeom prst="rect">
            <a:avLst/>
          </a:prstGeom>
          <a:noFill/>
        </p:spPr>
        <p:txBody>
          <a:bodyPr wrap="square">
            <a:spAutoFit/>
          </a:bodyPr>
          <a:lstStyle/>
          <a:p>
            <a:r>
              <a:rPr lang="zh-CN" altLang="en-US" b="1" dirty="0"/>
              <a:t>学习率衰减</a:t>
            </a:r>
            <a:endParaRPr lang="zh-CN" altLang="en-US"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582" y="288017"/>
            <a:ext cx="11215222" cy="1325563"/>
          </a:xfrm>
        </p:spPr>
        <p:txBody>
          <a:bodyPr anchor="t"/>
          <a:lstStyle/>
          <a:p>
            <a:pPr algn="l"/>
            <a:r>
              <a:rPr lang="zh-CN" altLang="en-US" dirty="0">
                <a:sym typeface="+mn-ea"/>
              </a:rPr>
              <a:t>超参数调整的方法</a:t>
            </a:r>
            <a:endParaRPr lang="en-US" dirty="0"/>
          </a:p>
        </p:txBody>
      </p:sp>
      <p:sp>
        <p:nvSpPr>
          <p:cNvPr id="5" name="文本框 4"/>
          <p:cNvSpPr txBox="1"/>
          <p:nvPr/>
        </p:nvSpPr>
        <p:spPr>
          <a:xfrm>
            <a:off x="619226" y="1844412"/>
            <a:ext cx="10810673" cy="4671215"/>
          </a:xfrm>
          <a:prstGeom prst="rect">
            <a:avLst/>
          </a:prstGeom>
          <a:noFill/>
        </p:spPr>
        <p:txBody>
          <a:bodyPr wrap="square">
            <a:spAutoFit/>
          </a:bodyPr>
          <a:lstStyle/>
          <a:p>
            <a:pPr>
              <a:lnSpc>
                <a:spcPts val="3000"/>
              </a:lnSpc>
            </a:pPr>
            <a:r>
              <a:rPr lang="en-US" altLang="zh-CN" sz="2000" b="0" dirty="0"/>
              <a:t>import </a:t>
            </a:r>
            <a:r>
              <a:rPr lang="en-US" altLang="zh-CN" sz="2000" b="0" dirty="0" err="1"/>
              <a:t>torch.optim</a:t>
            </a:r>
            <a:r>
              <a:rPr lang="en-US" altLang="zh-CN" sz="2000" b="0" dirty="0"/>
              <a:t> as </a:t>
            </a:r>
            <a:r>
              <a:rPr lang="en-US" altLang="zh-CN" sz="2000" b="0" dirty="0" err="1"/>
              <a:t>optim</a:t>
            </a:r>
            <a:r>
              <a:rPr lang="en-US" altLang="zh-CN" sz="2000" b="0" dirty="0"/>
              <a:t> </a:t>
            </a:r>
            <a:endParaRPr lang="en-US" altLang="zh-CN" sz="2000" b="0" dirty="0"/>
          </a:p>
          <a:p>
            <a:pPr>
              <a:lnSpc>
                <a:spcPts val="3000"/>
              </a:lnSpc>
            </a:pPr>
            <a:r>
              <a:rPr lang="en-US" altLang="zh-CN" sz="2000" b="0" dirty="0"/>
              <a:t>from </a:t>
            </a:r>
            <a:r>
              <a:rPr lang="en-US" altLang="zh-CN" sz="2000" b="0" dirty="0" err="1"/>
              <a:t>torch.optim</a:t>
            </a:r>
            <a:r>
              <a:rPr lang="en-US" altLang="zh-CN" sz="2000" b="0" dirty="0"/>
              <a:t> import </a:t>
            </a:r>
            <a:r>
              <a:rPr lang="en-US" altLang="zh-CN" sz="2000" b="0" dirty="0" err="1"/>
              <a:t>lr_scheduler</a:t>
            </a:r>
            <a:r>
              <a:rPr lang="en-US" altLang="zh-CN" sz="2000" b="0" dirty="0"/>
              <a:t> </a:t>
            </a:r>
            <a:endParaRPr lang="en-US" altLang="zh-CN" sz="2000" b="0" dirty="0"/>
          </a:p>
          <a:p>
            <a:pPr>
              <a:lnSpc>
                <a:spcPts val="3000"/>
              </a:lnSpc>
            </a:pPr>
            <a:r>
              <a:rPr lang="en-US" altLang="zh-CN" sz="2000" b="0" dirty="0"/>
              <a:t>model = </a:t>
            </a:r>
            <a:r>
              <a:rPr lang="en-US" altLang="zh-CN" sz="2000" b="0" dirty="0" err="1"/>
              <a:t>SimpleModel</a:t>
            </a:r>
            <a:r>
              <a:rPr lang="en-US" altLang="zh-CN" sz="2000" b="0" dirty="0"/>
              <a:t>()  </a:t>
            </a:r>
            <a:endParaRPr lang="en-US" altLang="zh-CN" sz="2000" b="0" dirty="0"/>
          </a:p>
          <a:p>
            <a:pPr>
              <a:lnSpc>
                <a:spcPts val="3000"/>
              </a:lnSpc>
            </a:pPr>
            <a:r>
              <a:rPr lang="en-US" altLang="zh-CN" sz="2000" b="0" dirty="0"/>
              <a:t># </a:t>
            </a:r>
            <a:r>
              <a:rPr lang="zh-CN" altLang="en-US" sz="2000" b="0" dirty="0"/>
              <a:t>使用</a:t>
            </a:r>
            <a:r>
              <a:rPr lang="en-US" altLang="zh-CN" sz="2000" b="0" dirty="0"/>
              <a:t>Adam</a:t>
            </a:r>
            <a:r>
              <a:rPr lang="zh-CN" altLang="en-US" sz="2000" b="0" dirty="0"/>
              <a:t>优化器 </a:t>
            </a:r>
            <a:endParaRPr lang="en-US" altLang="zh-CN" sz="2000" b="0" dirty="0"/>
          </a:p>
          <a:p>
            <a:pPr>
              <a:lnSpc>
                <a:spcPts val="3000"/>
              </a:lnSpc>
            </a:pPr>
            <a:r>
              <a:rPr lang="en-US" altLang="zh-CN" sz="2000" b="0" dirty="0"/>
              <a:t>optimizer = </a:t>
            </a:r>
            <a:r>
              <a:rPr lang="en-US" altLang="zh-CN" sz="2000" b="0" dirty="0" err="1"/>
              <a:t>optim.Adam</a:t>
            </a:r>
            <a:r>
              <a:rPr lang="en-US" altLang="zh-CN" sz="2000" b="0" dirty="0"/>
              <a:t>(</a:t>
            </a:r>
            <a:r>
              <a:rPr lang="en-US" altLang="zh-CN" sz="2000" b="0" dirty="0" err="1"/>
              <a:t>model.parameters</a:t>
            </a:r>
            <a:r>
              <a:rPr lang="en-US" altLang="zh-CN" sz="2000" b="0" dirty="0"/>
              <a:t>(), </a:t>
            </a:r>
            <a:r>
              <a:rPr lang="en-US" altLang="zh-CN" sz="2000" b="0" dirty="0" err="1"/>
              <a:t>lr</a:t>
            </a:r>
            <a:r>
              <a:rPr lang="en-US" altLang="zh-CN" sz="2000" b="0" dirty="0"/>
              <a:t>=0.01) </a:t>
            </a:r>
            <a:endParaRPr lang="en-US" altLang="zh-CN" sz="2000" b="0" dirty="0"/>
          </a:p>
          <a:p>
            <a:pPr>
              <a:lnSpc>
                <a:spcPts val="3000"/>
              </a:lnSpc>
            </a:pPr>
            <a:r>
              <a:rPr lang="en-US" altLang="zh-CN" sz="2000" b="0" dirty="0"/>
              <a:t># </a:t>
            </a:r>
            <a:r>
              <a:rPr lang="zh-CN" altLang="en-US" sz="2000" b="0" dirty="0"/>
              <a:t>设置学习率衰减方式 </a:t>
            </a:r>
            <a:endParaRPr lang="en-US" altLang="zh-CN" sz="2000" b="0" dirty="0"/>
          </a:p>
          <a:p>
            <a:pPr>
              <a:lnSpc>
                <a:spcPts val="3000"/>
              </a:lnSpc>
            </a:pPr>
            <a:r>
              <a:rPr lang="en-US" altLang="zh-CN" sz="2000" b="0" dirty="0"/>
              <a:t>scheduler = </a:t>
            </a:r>
            <a:r>
              <a:rPr lang="en-US" altLang="zh-CN" sz="2000" b="0" dirty="0" err="1"/>
              <a:t>lr_scheduler.StepLR</a:t>
            </a:r>
            <a:r>
              <a:rPr lang="en-US" altLang="zh-CN" sz="2000" b="0" dirty="0"/>
              <a:t>(optimizer, </a:t>
            </a:r>
            <a:r>
              <a:rPr lang="en-US" altLang="zh-CN" sz="2000" b="0" dirty="0" err="1"/>
              <a:t>step_size</a:t>
            </a:r>
            <a:r>
              <a:rPr lang="en-US" altLang="zh-CN" sz="2000" b="0" dirty="0"/>
              <a:t>=5, gamma=0.9) </a:t>
            </a:r>
            <a:endParaRPr lang="en-US" altLang="zh-CN" sz="2000" b="0" dirty="0"/>
          </a:p>
          <a:p>
            <a:pPr>
              <a:lnSpc>
                <a:spcPts val="3000"/>
              </a:lnSpc>
            </a:pPr>
            <a:r>
              <a:rPr lang="en-US" altLang="zh-CN" sz="2000" b="0" dirty="0"/>
              <a:t># </a:t>
            </a:r>
            <a:r>
              <a:rPr lang="zh-CN" altLang="en-US" sz="2000" b="0" dirty="0"/>
              <a:t>训练模型 </a:t>
            </a:r>
            <a:endParaRPr lang="en-US" altLang="zh-CN" sz="2000" b="0" dirty="0"/>
          </a:p>
          <a:p>
            <a:pPr>
              <a:lnSpc>
                <a:spcPts val="3000"/>
              </a:lnSpc>
            </a:pPr>
            <a:r>
              <a:rPr lang="en-US" altLang="zh-CN" sz="2000" b="0" dirty="0"/>
              <a:t>for epoch in range(50):</a:t>
            </a:r>
            <a:endParaRPr lang="en-US" altLang="zh-CN" sz="2000" b="0" dirty="0"/>
          </a:p>
          <a:p>
            <a:pPr>
              <a:lnSpc>
                <a:spcPts val="3000"/>
              </a:lnSpc>
            </a:pPr>
            <a:r>
              <a:rPr lang="en-US" altLang="zh-CN" sz="2000" b="0" dirty="0"/>
              <a:t>	# </a:t>
            </a:r>
            <a:r>
              <a:rPr lang="zh-CN" altLang="en-US" sz="2000" b="0" dirty="0"/>
              <a:t>在每个</a:t>
            </a:r>
            <a:r>
              <a:rPr lang="en-US" altLang="zh-CN" sz="2000" b="0" dirty="0"/>
              <a:t>epoch</a:t>
            </a:r>
            <a:r>
              <a:rPr lang="zh-CN" altLang="en-US" sz="2000" b="0" dirty="0"/>
              <a:t>结束后更新学习率 </a:t>
            </a:r>
            <a:endParaRPr lang="en-US" altLang="zh-CN" sz="2000" b="0" dirty="0"/>
          </a:p>
          <a:p>
            <a:pPr>
              <a:lnSpc>
                <a:spcPts val="3000"/>
              </a:lnSpc>
            </a:pPr>
            <a:r>
              <a:rPr lang="en-US" altLang="zh-CN" sz="2000" b="0" dirty="0"/>
              <a:t>	</a:t>
            </a:r>
            <a:r>
              <a:rPr lang="en-US" altLang="zh-CN" sz="2000" b="0" dirty="0" err="1"/>
              <a:t>scheduler.step</a:t>
            </a:r>
            <a:r>
              <a:rPr lang="en-US" altLang="zh-CN" sz="2000" b="0" dirty="0"/>
              <a:t>() </a:t>
            </a:r>
            <a:endParaRPr lang="en-US" altLang="zh-CN" sz="2000" b="0" dirty="0"/>
          </a:p>
          <a:p>
            <a:pPr>
              <a:lnSpc>
                <a:spcPts val="3000"/>
              </a:lnSpc>
            </a:pPr>
            <a:r>
              <a:rPr lang="en-US" altLang="zh-CN" sz="2000" b="0" dirty="0"/>
              <a:t>	print('Epoch:', epoch, 'LR:', </a:t>
            </a:r>
            <a:r>
              <a:rPr lang="en-US" altLang="zh-CN" sz="2000" b="0" dirty="0" err="1"/>
              <a:t>scheduler.get_last_lr</a:t>
            </a:r>
            <a:r>
              <a:rPr lang="en-US" altLang="zh-CN" sz="2000" b="0" dirty="0"/>
              <a:t>())</a:t>
            </a:r>
            <a:endParaRPr lang="en-US" altLang="zh-CN" sz="2000" b="0" dirty="0"/>
          </a:p>
        </p:txBody>
      </p:sp>
      <p:sp>
        <p:nvSpPr>
          <p:cNvPr id="4" name="文本框 3"/>
          <p:cNvSpPr txBox="1"/>
          <p:nvPr/>
        </p:nvSpPr>
        <p:spPr>
          <a:xfrm>
            <a:off x="619226" y="1382747"/>
            <a:ext cx="6096000" cy="461665"/>
          </a:xfrm>
          <a:prstGeom prst="rect">
            <a:avLst/>
          </a:prstGeom>
          <a:noFill/>
        </p:spPr>
        <p:txBody>
          <a:bodyPr wrap="square">
            <a:spAutoFit/>
          </a:bodyPr>
          <a:lstStyle/>
          <a:p>
            <a:r>
              <a:rPr lang="zh-CN" altLang="en-US" b="1" dirty="0"/>
              <a:t>学习率衰减</a:t>
            </a:r>
            <a:endParaRPr lang="zh-CN" altLang="en-US"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反向传播算法</a:t>
            </a:r>
            <a:endParaRPr lang="zh-CN" altLang="en-US" dirty="0">
              <a:solidFill>
                <a:schemeClr val="tx1"/>
              </a:solidFill>
            </a:endParaRPr>
          </a:p>
        </p:txBody>
      </p:sp>
      <p:grpSp>
        <p:nvGrpSpPr>
          <p:cNvPr id="75" name="组合 74"/>
          <p:cNvGrpSpPr/>
          <p:nvPr/>
        </p:nvGrpSpPr>
        <p:grpSpPr>
          <a:xfrm>
            <a:off x="937260" y="1300480"/>
            <a:ext cx="9263380" cy="3870960"/>
            <a:chOff x="1476" y="2048"/>
            <a:chExt cx="14588" cy="6096"/>
          </a:xfrm>
        </p:grpSpPr>
        <p:grpSp>
          <p:nvGrpSpPr>
            <p:cNvPr id="3" name="Google Shape;3628;p61"/>
            <p:cNvGrpSpPr/>
            <p:nvPr/>
          </p:nvGrpSpPr>
          <p:grpSpPr>
            <a:xfrm>
              <a:off x="2020" y="4050"/>
              <a:ext cx="14045" cy="4095"/>
              <a:chOff x="1283000" y="2571753"/>
              <a:chExt cx="6225127" cy="1733100"/>
            </a:xfrm>
          </p:grpSpPr>
          <p:sp>
            <p:nvSpPr>
              <p:cNvPr id="4" name="Google Shape;3629;p61"/>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 name="Google Shape;3630;p61"/>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 name="Google Shape;3631;p61"/>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 name="Google Shape;3632;p61"/>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8" name="Google Shape;3633;p61"/>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9" name="Google Shape;3634;p61"/>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 name="Google Shape;3635;p61"/>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1" name="Google Shape;3636;p61"/>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2" name="Google Shape;3637;p61"/>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3" name="Google Shape;3638;p61"/>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4" name="Google Shape;3639;p61"/>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5" name="Google Shape;3640;p61"/>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6" name="Google Shape;3641;p61"/>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7" name="Google Shape;3642;p61"/>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8" name="Google Shape;3643;p61"/>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19" name="Google Shape;3644;p61"/>
              <p:cNvCxnSpPr>
                <a:stCxn id="4" idx="6"/>
                <a:endCxn id="7"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20" name="Google Shape;3645;p61"/>
              <p:cNvCxnSpPr>
                <a:stCxn id="4" idx="6"/>
                <a:endCxn id="8"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21" name="Google Shape;3646;p61"/>
              <p:cNvCxnSpPr>
                <a:endCxn id="9"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22" name="Google Shape;3647;p61"/>
              <p:cNvCxnSpPr>
                <a:stCxn id="5" idx="6"/>
                <a:endCxn id="7"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23" name="Google Shape;3648;p61"/>
              <p:cNvCxnSpPr>
                <a:stCxn id="5" idx="6"/>
                <a:endCxn id="8"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24" name="Google Shape;3649;p61"/>
              <p:cNvCxnSpPr>
                <a:stCxn id="5" idx="6"/>
                <a:endCxn id="9"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650;p61"/>
              <p:cNvCxnSpPr>
                <a:stCxn id="6" idx="6"/>
                <a:endCxn id="7"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651;p61"/>
              <p:cNvCxnSpPr>
                <a:stCxn id="6" idx="6"/>
                <a:endCxn id="8"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3652;p61"/>
              <p:cNvCxnSpPr>
                <a:stCxn id="6" idx="6"/>
                <a:endCxn id="9"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28" name="Google Shape;3653;p61"/>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29" name="Google Shape;3654;p61"/>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0" name="Google Shape;3655;p61"/>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1" name="Google Shape;3656;p61"/>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2" name="Google Shape;3657;p61"/>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3" name="Google Shape;3658;p61"/>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4" name="Google Shape;3659;p61"/>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5" name="Google Shape;3660;p61"/>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 name="Google Shape;3661;p61"/>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7" name="Google Shape;3662;p61"/>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8" name="Google Shape;3663;p61"/>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9" name="Google Shape;3664;p61"/>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0" name="Google Shape;3665;p61"/>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1" name="Google Shape;3666;p61"/>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 name="Google Shape;3667;p61"/>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3" name="Google Shape;3668;p61"/>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4" name="Google Shape;3669;p61"/>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5" name="Google Shape;3670;p61"/>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6" name="Google Shape;3671;p61"/>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7" name="Google Shape;3672;p61"/>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8" name="Google Shape;3673;p61"/>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9" name="Google Shape;3674;p61"/>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0" name="Google Shape;3675;p61"/>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1" name="Google Shape;3676;p61"/>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2" name="Google Shape;3677;p61"/>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3" name="Google Shape;3678;p61"/>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 name="Google Shape;3679;p61"/>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 name="Google Shape;3680;p61"/>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6" name="Google Shape;3681;p61"/>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7" name="Google Shape;3682;p61"/>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8" name="Google Shape;3683;p61"/>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9" name="Google Shape;3684;p61"/>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 name="Google Shape;3685;p61"/>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 name="Google Shape;3686;p61"/>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 name="Google Shape;3687;p61"/>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3" name="Google Shape;3688;p61"/>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4" name="Google Shape;3689;p61"/>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65" name="Google Shape;3690;p61"/>
              <p:cNvCxnSpPr>
                <a:stCxn id="16" idx="6"/>
                <a:endCxn id="64"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66" name="Google Shape;3691;p61"/>
              <p:cNvCxnSpPr>
                <a:stCxn id="17" idx="6"/>
                <a:endCxn id="64"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67" name="Google Shape;3692;p61"/>
              <p:cNvCxnSpPr>
                <a:stCxn id="18" idx="6"/>
                <a:endCxn id="64"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68" name="Google Shape;3693;p61"/>
              <p:cNvCxnSpPr>
                <a:stCxn id="64"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69" name="Google Shape;3694;p61"/>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600" dirty="0">
                    <a:latin typeface="Consolas" panose="020B0609020204030204"/>
                    <a:ea typeface="Consolas" panose="020B0609020204030204"/>
                    <a:cs typeface="Consolas" panose="020B0609020204030204"/>
                    <a:sym typeface="Consolas" panose="020B0609020204030204"/>
                  </a:rPr>
                  <a:t>x</a:t>
                </a:r>
                <a:r>
                  <a:rPr lang="en-GB" sz="1600" baseline="-25000" dirty="0">
                    <a:latin typeface="Consolas" panose="020B0609020204030204"/>
                    <a:ea typeface="Consolas" panose="020B0609020204030204"/>
                    <a:cs typeface="Consolas" panose="020B0609020204030204"/>
                    <a:sym typeface="Consolas" panose="020B0609020204030204"/>
                  </a:rPr>
                  <a:t>[2]</a:t>
                </a:r>
                <a:endParaRPr sz="1600" baseline="-25000" dirty="0">
                  <a:latin typeface="Consolas" panose="020B0609020204030204"/>
                  <a:ea typeface="Consolas" panose="020B0609020204030204"/>
                  <a:cs typeface="Consolas" panose="020B0609020204030204"/>
                  <a:sym typeface="Consolas" panose="020B0609020204030204"/>
                </a:endParaRPr>
              </a:p>
            </p:txBody>
          </p:sp>
          <p:sp>
            <p:nvSpPr>
              <p:cNvPr id="70" name="Google Shape;3695;p61"/>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600" dirty="0">
                    <a:latin typeface="Consolas" panose="020B0609020204030204"/>
                    <a:ea typeface="Consolas" panose="020B0609020204030204"/>
                    <a:cs typeface="Consolas" panose="020B0609020204030204"/>
                    <a:sym typeface="Consolas" panose="020B0609020204030204"/>
                  </a:rPr>
                  <a:t>x</a:t>
                </a:r>
                <a:r>
                  <a:rPr lang="en-GB" sz="1600" baseline="-25000" dirty="0">
                    <a:latin typeface="Consolas" panose="020B0609020204030204"/>
                    <a:ea typeface="Consolas" panose="020B0609020204030204"/>
                    <a:cs typeface="Consolas" panose="020B0609020204030204"/>
                    <a:sym typeface="Consolas" panose="020B0609020204030204"/>
                  </a:rPr>
                  <a:t>[3]</a:t>
                </a:r>
                <a:endParaRPr sz="1600" baseline="-25000" dirty="0">
                  <a:latin typeface="Consolas" panose="020B0609020204030204"/>
                  <a:ea typeface="Consolas" panose="020B0609020204030204"/>
                  <a:cs typeface="Consolas" panose="020B0609020204030204"/>
                  <a:sym typeface="Consolas" panose="020B0609020204030204"/>
                </a:endParaRPr>
              </a:p>
            </p:txBody>
          </p:sp>
          <p:sp>
            <p:nvSpPr>
              <p:cNvPr id="71" name="Google Shape;3696;p61"/>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600" dirty="0">
                    <a:latin typeface="Consolas" panose="020B0609020204030204"/>
                    <a:ea typeface="Consolas" panose="020B0609020204030204"/>
                    <a:cs typeface="Consolas" panose="020B0609020204030204"/>
                    <a:sym typeface="Consolas" panose="020B0609020204030204"/>
                  </a:rPr>
                  <a:t>x</a:t>
                </a:r>
                <a:r>
                  <a:rPr lang="en-GB" sz="1600" baseline="-25000" dirty="0">
                    <a:latin typeface="Consolas" panose="020B0609020204030204"/>
                    <a:ea typeface="Consolas" panose="020B0609020204030204"/>
                    <a:cs typeface="Consolas" panose="020B0609020204030204"/>
                    <a:sym typeface="Consolas" panose="020B0609020204030204"/>
                  </a:rPr>
                  <a:t>[1]</a:t>
                </a:r>
                <a:endParaRPr sz="1600" baseline="-25000" dirty="0">
                  <a:latin typeface="Consolas" panose="020B0609020204030204"/>
                  <a:ea typeface="Consolas" panose="020B0609020204030204"/>
                  <a:cs typeface="Consolas" panose="020B0609020204030204"/>
                  <a:sym typeface="Consolas" panose="020B0609020204030204"/>
                </a:endParaRPr>
              </a:p>
            </p:txBody>
          </p:sp>
        </p:grpSp>
        <p:sp>
          <p:nvSpPr>
            <p:cNvPr id="72" name="Google Shape;3579;p60"/>
            <p:cNvSpPr txBox="1"/>
            <p:nvPr/>
          </p:nvSpPr>
          <p:spPr>
            <a:xfrm>
              <a:off x="1476" y="3160"/>
              <a:ext cx="1736" cy="89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000" b="1" dirty="0">
                  <a:latin typeface="Consolas" panose="020B0609020204030204"/>
                  <a:ea typeface="Consolas" panose="020B0609020204030204"/>
                  <a:cs typeface="Consolas" panose="020B0609020204030204"/>
                  <a:sym typeface="Consolas" panose="020B0609020204030204"/>
                </a:rPr>
                <a:t>输入层</a:t>
              </a:r>
              <a:endParaRPr sz="2000" b="1" dirty="0">
                <a:latin typeface="Consolas" panose="020B0609020204030204"/>
                <a:ea typeface="Consolas" panose="020B0609020204030204"/>
                <a:cs typeface="Consolas" panose="020B0609020204030204"/>
                <a:sym typeface="Consolas" panose="020B0609020204030204"/>
              </a:endParaRPr>
            </a:p>
          </p:txBody>
        </p:sp>
        <p:sp>
          <p:nvSpPr>
            <p:cNvPr id="73" name="Google Shape;3580;p60"/>
            <p:cNvSpPr txBox="1"/>
            <p:nvPr/>
          </p:nvSpPr>
          <p:spPr>
            <a:xfrm>
              <a:off x="7540" y="2048"/>
              <a:ext cx="2064" cy="796"/>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000" b="1" dirty="0">
                  <a:latin typeface="Consolas" panose="020B0609020204030204"/>
                  <a:ea typeface="Consolas" panose="020B0609020204030204"/>
                  <a:cs typeface="Consolas" panose="020B0609020204030204"/>
                  <a:sym typeface="Consolas" panose="020B0609020204030204"/>
                </a:rPr>
                <a:t>隐藏层</a:t>
              </a:r>
              <a:endParaRPr sz="2000" b="1" dirty="0">
                <a:latin typeface="Consolas" panose="020B0609020204030204"/>
                <a:ea typeface="Consolas" panose="020B0609020204030204"/>
                <a:cs typeface="Consolas" panose="020B0609020204030204"/>
                <a:sym typeface="Consolas" panose="020B0609020204030204"/>
              </a:endParaRPr>
            </a:p>
          </p:txBody>
        </p:sp>
        <p:sp>
          <p:nvSpPr>
            <p:cNvPr id="74" name="Google Shape;3581;p60"/>
            <p:cNvSpPr txBox="1"/>
            <p:nvPr/>
          </p:nvSpPr>
          <p:spPr>
            <a:xfrm>
              <a:off x="13738" y="2474"/>
              <a:ext cx="2117" cy="901"/>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000" b="1" dirty="0">
                  <a:latin typeface="Consolas" panose="020B0609020204030204"/>
                  <a:ea typeface="Consolas" panose="020B0609020204030204"/>
                  <a:cs typeface="Consolas" panose="020B0609020204030204"/>
                  <a:sym typeface="Consolas" panose="020B0609020204030204"/>
                </a:rPr>
                <a:t>输出层</a:t>
              </a:r>
              <a:endParaRPr sz="2000" b="1" dirty="0">
                <a:latin typeface="Consolas" panose="020B0609020204030204"/>
                <a:ea typeface="Consolas" panose="020B0609020204030204"/>
                <a:cs typeface="Consolas" panose="020B0609020204030204"/>
                <a:sym typeface="Consolas" panose="020B0609020204030204"/>
              </a:endParaRPr>
            </a:p>
          </p:txBody>
        </p:sp>
        <p:sp>
          <p:nvSpPr>
            <p:cNvPr id="2" name="右大括号 1"/>
            <p:cNvSpPr/>
            <p:nvPr/>
          </p:nvSpPr>
          <p:spPr>
            <a:xfrm rot="16200000">
              <a:off x="8085" y="-789"/>
              <a:ext cx="974" cy="8402"/>
            </a:xfrm>
            <a:prstGeom prst="rightBrace">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4097" name="矩形 4096"/>
              <p:cNvSpPr/>
              <p:nvPr/>
            </p:nvSpPr>
            <p:spPr>
              <a:xfrm>
                <a:off x="959298" y="5171913"/>
                <a:ext cx="9551683" cy="1151918"/>
              </a:xfrm>
              <a:prstGeom prst="rect">
                <a:avLst/>
              </a:prstGeom>
            </p:spPr>
            <p:txBody>
              <a:bodyPr wrap="square">
                <a:spAutoFit/>
              </a:bodyPr>
              <a:lstStyle/>
              <a:p>
                <a:pPr indent="266700" algn="just">
                  <a:lnSpc>
                    <a:spcPct val="150000"/>
                  </a:lnSpc>
                  <a:spcAft>
                    <a:spcPts val="0"/>
                  </a:spcAft>
                </a:pPr>
                <a:r>
                  <a:rPr lang="zh-CN" altLang="zh-CN" b="1" kern="100" dirty="0">
                    <a:latin typeface="+mj-ea"/>
                    <a:ea typeface="+mj-ea"/>
                    <a:cs typeface="宋体" panose="02010600030101010101" pitchFamily="2" charset="-122"/>
                  </a:rPr>
                  <a:t>前向传播</a:t>
                </a:r>
                <a:r>
                  <a:rPr lang="zh-CN" altLang="zh-CN" kern="100" dirty="0">
                    <a:latin typeface="+mj-ea"/>
                    <a:ea typeface="+mj-ea"/>
                    <a:cs typeface="宋体" panose="02010600030101010101" pitchFamily="2" charset="-122"/>
                  </a:rPr>
                  <a:t>：</a:t>
                </a:r>
                <a:endParaRPr lang="zh-CN" altLang="zh-CN" kern="100" dirty="0">
                  <a:latin typeface="+mj-ea"/>
                  <a:ea typeface="+mj-ea"/>
                  <a:cs typeface="Times New Roman" panose="02020603050405020304" pitchFamily="18" charset="0"/>
                </a:endParaRPr>
              </a:p>
              <a:p>
                <a:pPr indent="266700" algn="just">
                  <a:lnSpc>
                    <a:spcPct val="150000"/>
                  </a:lnSpc>
                  <a:spcAft>
                    <a:spcPts val="0"/>
                  </a:spcAft>
                </a:pPr>
                <a:r>
                  <a:rPr lang="zh-CN" altLang="zh-CN" kern="100" dirty="0">
                    <a:latin typeface="+mj-ea"/>
                    <a:ea typeface="+mj-ea"/>
                    <a:cs typeface="宋体" panose="02010600030101010101" pitchFamily="2" charset="-122"/>
                  </a:rPr>
                  <a:t>计算</a:t>
                </a:r>
                <a14:m>
                  <m:oMath xmlns:m="http://schemas.openxmlformats.org/officeDocument/2006/math">
                    <m:sSup>
                      <m:sSupPr>
                        <m:ctrlPr>
                          <a:rPr lang="zh-CN" altLang="zh-CN" i="1" kern="100">
                            <a:latin typeface="Cambria Math" panose="02040503050406030204" pitchFamily="18" charset="0"/>
                            <a:ea typeface="+mj-ea"/>
                            <a:cs typeface="Times New Roman" panose="02020603050405020304" pitchFamily="18" charset="0"/>
                          </a:rPr>
                        </m:ctrlPr>
                      </m:sSupPr>
                      <m:e>
                        <m:r>
                          <a:rPr lang="en-US" altLang="zh-CN" i="1" kern="100">
                            <a:latin typeface="Cambria Math" panose="02040503050406030204" pitchFamily="18" charset="0"/>
                            <a:ea typeface="+mj-ea"/>
                            <a:cs typeface="Times New Roman" panose="02020603050405020304" pitchFamily="18" charset="0"/>
                          </a:rPr>
                          <m:t>𝑧</m:t>
                        </m:r>
                      </m:e>
                      <m:sup>
                        <m:r>
                          <a:rPr lang="en-US" altLang="zh-CN" i="1"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1</m:t>
                        </m:r>
                        <m:r>
                          <a:rPr lang="en-US" altLang="zh-CN" i="1" kern="100">
                            <a:latin typeface="Cambria Math" panose="02040503050406030204" pitchFamily="18" charset="0"/>
                            <a:ea typeface="+mj-ea"/>
                            <a:cs typeface="Times New Roman" panose="02020603050405020304" pitchFamily="18" charset="0"/>
                          </a:rPr>
                          <m:t>]</m:t>
                        </m:r>
                      </m:sup>
                    </m:sSup>
                  </m:oMath>
                </a14:m>
                <a:r>
                  <a:rPr lang="zh-CN" altLang="zh-CN" kern="100" dirty="0">
                    <a:latin typeface="+mj-ea"/>
                    <a:ea typeface="+mj-ea"/>
                    <a:cs typeface="宋体" panose="02010600030101010101" pitchFamily="2" charset="-122"/>
                  </a:rPr>
                  <a:t>，</a:t>
                </a:r>
                <a14:m>
                  <m:oMath xmlns:m="http://schemas.openxmlformats.org/officeDocument/2006/math">
                    <m:sSup>
                      <m:sSupPr>
                        <m:ctrlPr>
                          <a:rPr lang="zh-CN" altLang="zh-CN" i="1" kern="100">
                            <a:latin typeface="Cambria Math" panose="02040503050406030204" pitchFamily="18" charset="0"/>
                            <a:ea typeface="+mj-ea"/>
                            <a:cs typeface="Times New Roman" panose="02020603050405020304" pitchFamily="18" charset="0"/>
                          </a:rPr>
                        </m:ctrlPr>
                      </m:sSupPr>
                      <m:e>
                        <m:r>
                          <a:rPr lang="en-US" altLang="zh-CN" i="1" kern="100">
                            <a:latin typeface="Cambria Math" panose="02040503050406030204" pitchFamily="18" charset="0"/>
                            <a:ea typeface="+mj-ea"/>
                            <a:cs typeface="Times New Roman" panose="02020603050405020304" pitchFamily="18" charset="0"/>
                          </a:rPr>
                          <m:t>𝑎</m:t>
                        </m:r>
                      </m:e>
                      <m:sup>
                        <m:r>
                          <a:rPr lang="en-US" altLang="zh-CN" i="1"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1</m:t>
                        </m:r>
                        <m:r>
                          <a:rPr lang="en-US" altLang="zh-CN" i="1" kern="100">
                            <a:latin typeface="Cambria Math" panose="02040503050406030204" pitchFamily="18" charset="0"/>
                            <a:ea typeface="+mj-ea"/>
                            <a:cs typeface="Times New Roman" panose="02020603050405020304" pitchFamily="18" charset="0"/>
                          </a:rPr>
                          <m:t>]</m:t>
                        </m:r>
                      </m:sup>
                    </m:sSup>
                  </m:oMath>
                </a14:m>
                <a:r>
                  <a:rPr lang="zh-CN" altLang="zh-CN" kern="100" dirty="0">
                    <a:latin typeface="+mj-ea"/>
                    <a:ea typeface="+mj-ea"/>
                    <a:cs typeface="宋体" panose="02010600030101010101" pitchFamily="2" charset="-122"/>
                  </a:rPr>
                  <a:t>，再计算</a:t>
                </a:r>
                <a14:m>
                  <m:oMath xmlns:m="http://schemas.openxmlformats.org/officeDocument/2006/math">
                    <m:sSup>
                      <m:sSupPr>
                        <m:ctrlPr>
                          <a:rPr lang="zh-CN" altLang="zh-CN" i="1" kern="100">
                            <a:latin typeface="Cambria Math" panose="02040503050406030204" pitchFamily="18" charset="0"/>
                            <a:ea typeface="+mj-ea"/>
                            <a:cs typeface="Times New Roman" panose="02020603050405020304" pitchFamily="18" charset="0"/>
                          </a:rPr>
                        </m:ctrlPr>
                      </m:sSupPr>
                      <m:e>
                        <m:r>
                          <a:rPr lang="en-US" altLang="zh-CN" i="1" kern="100">
                            <a:latin typeface="Cambria Math" panose="02040503050406030204" pitchFamily="18" charset="0"/>
                            <a:ea typeface="+mj-ea"/>
                            <a:cs typeface="Times New Roman" panose="02020603050405020304" pitchFamily="18" charset="0"/>
                          </a:rPr>
                          <m:t>𝑧</m:t>
                        </m:r>
                      </m:e>
                      <m:sup>
                        <m:r>
                          <a:rPr lang="en-US" altLang="zh-CN" i="1"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2</m:t>
                        </m:r>
                        <m:r>
                          <a:rPr lang="en-US" altLang="zh-CN" i="1" kern="100">
                            <a:latin typeface="Cambria Math" panose="02040503050406030204" pitchFamily="18" charset="0"/>
                            <a:ea typeface="+mj-ea"/>
                            <a:cs typeface="Times New Roman" panose="02020603050405020304" pitchFamily="18" charset="0"/>
                          </a:rPr>
                          <m:t>]</m:t>
                        </m:r>
                      </m:sup>
                    </m:sSup>
                  </m:oMath>
                </a14:m>
                <a:r>
                  <a:rPr lang="zh-CN" altLang="zh-CN" kern="100" dirty="0">
                    <a:latin typeface="+mj-ea"/>
                    <a:ea typeface="+mj-ea"/>
                    <a:cs typeface="宋体" panose="02010600030101010101" pitchFamily="2" charset="-122"/>
                  </a:rPr>
                  <a:t>，</a:t>
                </a:r>
                <a14:m>
                  <m:oMath xmlns:m="http://schemas.openxmlformats.org/officeDocument/2006/math">
                    <m:sSup>
                      <m:sSupPr>
                        <m:ctrlPr>
                          <a:rPr lang="zh-CN" altLang="zh-CN" i="1" kern="100">
                            <a:latin typeface="Cambria Math" panose="02040503050406030204" pitchFamily="18" charset="0"/>
                            <a:ea typeface="+mj-ea"/>
                            <a:cs typeface="Times New Roman" panose="02020603050405020304" pitchFamily="18" charset="0"/>
                          </a:rPr>
                        </m:ctrlPr>
                      </m:sSupPr>
                      <m:e>
                        <m:r>
                          <a:rPr lang="en-US" altLang="zh-CN" i="1" kern="100">
                            <a:latin typeface="Cambria Math" panose="02040503050406030204" pitchFamily="18" charset="0"/>
                            <a:ea typeface="+mj-ea"/>
                            <a:cs typeface="Times New Roman" panose="02020603050405020304" pitchFamily="18" charset="0"/>
                          </a:rPr>
                          <m:t>𝑎</m:t>
                        </m:r>
                      </m:e>
                      <m:sup>
                        <m:r>
                          <a:rPr lang="en-US" altLang="zh-CN" i="1"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2</m:t>
                        </m:r>
                        <m:r>
                          <a:rPr lang="en-US" altLang="zh-CN" i="1" kern="100">
                            <a:latin typeface="Cambria Math" panose="02040503050406030204" pitchFamily="18" charset="0"/>
                            <a:ea typeface="+mj-ea"/>
                            <a:cs typeface="Times New Roman" panose="02020603050405020304" pitchFamily="18" charset="0"/>
                          </a:rPr>
                          <m:t>]</m:t>
                        </m:r>
                      </m:sup>
                    </m:sSup>
                  </m:oMath>
                </a14:m>
                <a:r>
                  <a:rPr lang="en-US" altLang="zh-CN" kern="100" dirty="0">
                    <a:latin typeface="+mj-ea"/>
                    <a:ea typeface="+mj-ea"/>
                    <a:cs typeface="宋体" panose="02010600030101010101" pitchFamily="2" charset="-122"/>
                  </a:rPr>
                  <a:t>……</a:t>
                </a:r>
                <a:r>
                  <a:rPr lang="zh-CN" altLang="zh-CN" kern="100" dirty="0">
                    <a:latin typeface="+mj-ea"/>
                    <a:ea typeface="+mj-ea"/>
                    <a:cs typeface="宋体" panose="02010600030101010101" pitchFamily="2" charset="-122"/>
                  </a:rPr>
                  <a:t>，最后得到</a:t>
                </a:r>
                <a:r>
                  <a:rPr lang="en-US" altLang="zh-CN" kern="100" dirty="0">
                    <a:latin typeface="+mj-ea"/>
                    <a:ea typeface="+mj-ea"/>
                    <a:cs typeface="Times New Roman" panose="02020603050405020304" pitchFamily="18" charset="0"/>
                  </a:rPr>
                  <a:t>loss function</a:t>
                </a:r>
                <a:r>
                  <a:rPr lang="zh-CN" altLang="zh-CN" kern="100" dirty="0">
                    <a:latin typeface="+mj-ea"/>
                    <a:ea typeface="+mj-ea"/>
                    <a:cs typeface="宋体" panose="02010600030101010101" pitchFamily="2" charset="-122"/>
                  </a:rPr>
                  <a:t>。</a:t>
                </a:r>
                <a:endParaRPr lang="zh-CN" altLang="zh-CN" kern="100" dirty="0">
                  <a:latin typeface="+mj-ea"/>
                  <a:ea typeface="+mj-ea"/>
                  <a:cs typeface="Times New Roman" panose="02020603050405020304" pitchFamily="18" charset="0"/>
                </a:endParaRPr>
              </a:p>
            </p:txBody>
          </p:sp>
        </mc:Choice>
        <mc:Fallback>
          <p:sp>
            <p:nvSpPr>
              <p:cNvPr id="4097" name="矩形 4096"/>
              <p:cNvSpPr>
                <a:spLocks noRot="1" noChangeAspect="1" noMove="1" noResize="1" noEditPoints="1" noAdjustHandles="1" noChangeArrowheads="1" noChangeShapeType="1" noTextEdit="1"/>
              </p:cNvSpPr>
              <p:nvPr/>
            </p:nvSpPr>
            <p:spPr>
              <a:xfrm>
                <a:off x="959298" y="5171913"/>
                <a:ext cx="9551683" cy="1151918"/>
              </a:xfrm>
              <a:prstGeom prst="rect">
                <a:avLst/>
              </a:prstGeom>
              <a:blipFill rotWithShape="1">
                <a:blip r:embed="rId1"/>
                <a:stretch>
                  <a:fillRect l="-5" t="-41" r="5" b="-4036"/>
                </a:stretch>
              </a:blipFill>
            </p:spPr>
            <p:txBody>
              <a:bodyPr/>
              <a:lstStyle/>
              <a:p>
                <a:r>
                  <a:rPr lang="zh-CN" altLang="en-US">
                    <a:noFill/>
                  </a:rPr>
                  <a:t> </a:t>
                </a:r>
              </a:p>
            </p:txBody>
          </p:sp>
        </mc:Fallback>
      </mc:AlternateContent>
    </p:spTree>
  </p:cSld>
  <p:clrMapOvr>
    <a:masterClrMapping/>
  </p:clrMapOvr>
  <p:transition advTm="8005"/>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反向传播算法</a:t>
            </a:r>
            <a:endParaRPr lang="zh-CN" altLang="en-US" dirty="0">
              <a:solidFill>
                <a:schemeClr val="tx1"/>
              </a:solidFill>
            </a:endParaRPr>
          </a:p>
        </p:txBody>
      </p:sp>
      <p:pic>
        <p:nvPicPr>
          <p:cNvPr id="3" name="图片 2"/>
          <p:cNvPicPr>
            <a:picLocks noChangeAspect="1"/>
          </p:cNvPicPr>
          <p:nvPr/>
        </p:nvPicPr>
        <p:blipFill rotWithShape="1">
          <a:blip r:embed="rId1"/>
          <a:srcRect t="3866" b="-1"/>
          <a:stretch>
            <a:fillRect/>
          </a:stretch>
        </p:blipFill>
        <p:spPr>
          <a:xfrm>
            <a:off x="668020" y="1331595"/>
            <a:ext cx="4866005" cy="1871980"/>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667703" y="3270295"/>
                <a:ext cx="10453954" cy="3272155"/>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zh-CN" altLang="en-US" i="1">
                          <a:latin typeface="Cambria Math" panose="02040503050406030204" pitchFamily="18" charset="0"/>
                        </a:rPr>
                        <m:t>𝑧</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𝑤</m:t>
                          </m:r>
                        </m:e>
                        <m:sup>
                          <m:r>
                            <a:rPr lang="zh-CN" altLang="en-US" i="1">
                              <a:latin typeface="Cambria Math" panose="02040503050406030204" pitchFamily="18" charset="0"/>
                            </a:rPr>
                            <m:t>𝑇</m:t>
                          </m:r>
                        </m:sup>
                      </m:sSup>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𝑏</m:t>
                      </m:r>
                      <m:r>
                        <a:rPr lang="en-US" altLang="zh-CN" i="1">
                          <a:latin typeface="Cambria Math" panose="02040503050406030204" pitchFamily="18" charset="0"/>
                        </a:rPr>
                        <m:t>，</m:t>
                      </m:r>
                      <m:r>
                        <a:rPr lang="zh-CN" altLang="en-US" i="1">
                          <a:latin typeface="Cambria Math" panose="02040503050406030204" pitchFamily="18" charset="0"/>
                        </a:rPr>
                        <m:t>𝛼</m:t>
                      </m:r>
                      <m:r>
                        <a:rPr lang="zh-CN" altLang="en-US" i="0">
                          <a:latin typeface="Cambria Math" panose="02040503050406030204" pitchFamily="18" charset="0"/>
                        </a:rPr>
                        <m:t>=</m:t>
                      </m:r>
                      <m:r>
                        <m:rPr>
                          <m:sty m:val="p"/>
                        </m:rPr>
                        <a:rPr lang="en-US" altLang="zh-CN" i="1">
                          <a:latin typeface="Cambria Math" panose="02040503050406030204" pitchFamily="18" charset="0"/>
                        </a:rPr>
                        <m:t>g</m:t>
                      </m:r>
                      <m:r>
                        <a:rPr lang="zh-CN" altLang="en-US" i="0">
                          <a:latin typeface="Cambria Math" panose="02040503050406030204" pitchFamily="18" charset="0"/>
                        </a:rPr>
                        <m:t>(</m:t>
                      </m:r>
                      <m:r>
                        <a:rPr lang="zh-CN" altLang="en-US" i="1">
                          <a:latin typeface="Cambria Math" panose="02040503050406030204" pitchFamily="18" charset="0"/>
                        </a:rPr>
                        <m:t>𝑧</m:t>
                      </m:r>
                      <m:r>
                        <a:rPr lang="zh-CN" altLang="en-US" i="0">
                          <a:latin typeface="Cambria Math" panose="02040503050406030204" pitchFamily="18" charset="0"/>
                        </a:rPr>
                        <m:t>)</m:t>
                      </m:r>
                    </m:oMath>
                  </m:oMathPara>
                </a14:m>
                <a:endParaRPr lang="zh-CN" altLang="en-US" i="0">
                  <a:latin typeface="Cambria Math" panose="02040503050406030204" pitchFamily="18" charset="0"/>
                </a:endParaRPr>
              </a:p>
              <a:p>
                <a:pPr>
                  <a:lnSpc>
                    <a:spcPct val="150000"/>
                  </a:lnSpc>
                </a:pPr>
                <a14:m>
                  <m:oMath xmlns:m="http://schemas.openxmlformats.org/officeDocument/2006/math">
                    <m:r>
                      <a:rPr lang="zh-CN" altLang="en-US" i="1" smtClean="0">
                        <a:latin typeface="Cambria Math" panose="02040503050406030204" pitchFamily="18" charset="0"/>
                      </a:rPr>
                      <m:t>已知：</m:t>
                    </m:r>
                    <m:f>
                      <m:fPr>
                        <m:ctrlPr>
                          <a:rPr lang="zh-CN" altLang="en-US" i="1" smtClean="0">
                            <a:latin typeface="Cambria Math" panose="02040503050406030204" pitchFamily="18" charset="0"/>
                          </a:rPr>
                        </m:ctrlPr>
                      </m:fPr>
                      <m:num>
                        <m:r>
                          <a:rPr lang="zh-CN" altLang="en-US" i="1">
                            <a:latin typeface="Cambria Math" panose="02040503050406030204" pitchFamily="18" charset="0"/>
                          </a:rPr>
                          <m:t>𝑑𝐿</m:t>
                        </m:r>
                        <m:d>
                          <m:dPr>
                            <m:ctrlPr>
                              <a:rPr lang="zh-CN" altLang="en-US" i="1">
                                <a:latin typeface="Cambria Math" panose="02040503050406030204" pitchFamily="18" charset="0"/>
                              </a:rPr>
                            </m:ctrlPr>
                          </m:dPr>
                          <m:e>
                            <m:r>
                              <a:rPr lang="zh-CN" altLang="en-US" i="1">
                                <a:latin typeface="Cambria Math" panose="02040503050406030204" pitchFamily="18" charset="0"/>
                              </a:rPr>
                              <m:t>𝑎</m:t>
                            </m:r>
                            <m:r>
                              <a:rPr lang="zh-CN" altLang="en-US">
                                <a:latin typeface="Cambria Math" panose="02040503050406030204" pitchFamily="18" charset="0"/>
                              </a:rPr>
                              <m:t>,</m:t>
                            </m:r>
                            <m:r>
                              <a:rPr lang="zh-CN" altLang="en-US" i="1">
                                <a:latin typeface="Cambria Math" panose="02040503050406030204" pitchFamily="18" charset="0"/>
                              </a:rPr>
                              <m:t>𝑦</m:t>
                            </m:r>
                          </m:e>
                        </m:d>
                      </m:num>
                      <m:den>
                        <m:r>
                          <a:rPr lang="zh-CN" altLang="en-US" i="1">
                            <a:latin typeface="Cambria Math" panose="02040503050406030204" pitchFamily="18" charset="0"/>
                          </a:rPr>
                          <m:t>𝑑𝑤</m:t>
                        </m:r>
                      </m:den>
                    </m:f>
                    <m:r>
                      <a:rPr lang="zh-CN" altLang="en-US" i="0">
                        <a:latin typeface="Cambria Math" panose="02040503050406030204" pitchFamily="18" charset="0"/>
                      </a:rPr>
                      <m:t>=</m:t>
                    </m:r>
                    <m:r>
                      <a:rPr lang="zh-CN" altLang="en-US" i="1">
                        <a:latin typeface="Cambria Math" panose="02040503050406030204" pitchFamily="18" charset="0"/>
                      </a:rPr>
                      <m:t>𝑑𝑧</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𝑑𝐿</m:t>
                        </m:r>
                        <m:d>
                          <m:dPr>
                            <m:ctrlPr>
                              <a:rPr lang="zh-CN" altLang="en-US" i="1">
                                <a:latin typeface="Cambria Math" panose="02040503050406030204" pitchFamily="18" charset="0"/>
                              </a:rPr>
                            </m:ctrlPr>
                          </m:dPr>
                          <m:e>
                            <m:r>
                              <a:rPr lang="zh-CN" altLang="en-US" i="1">
                                <a:latin typeface="Cambria Math" panose="02040503050406030204" pitchFamily="18" charset="0"/>
                              </a:rPr>
                              <m:t>𝑎</m:t>
                            </m:r>
                            <m:r>
                              <a:rPr lang="zh-CN" altLang="en-US">
                                <a:latin typeface="Cambria Math" panose="02040503050406030204" pitchFamily="18" charset="0"/>
                              </a:rPr>
                              <m:t>,</m:t>
                            </m:r>
                            <m:r>
                              <a:rPr lang="zh-CN" altLang="en-US" i="1">
                                <a:latin typeface="Cambria Math" panose="02040503050406030204" pitchFamily="18" charset="0"/>
                              </a:rPr>
                              <m:t>𝑦</m:t>
                            </m:r>
                          </m:e>
                        </m:d>
                      </m:num>
                      <m:den>
                        <m:r>
                          <a:rPr lang="zh-CN" altLang="en-US" i="1">
                            <a:latin typeface="Cambria Math" panose="02040503050406030204" pitchFamily="18" charset="0"/>
                          </a:rPr>
                          <m:t>𝑑𝑏</m:t>
                        </m:r>
                      </m:den>
                    </m:f>
                    <m:r>
                      <a:rPr lang="zh-CN" altLang="en-US" i="0">
                        <a:latin typeface="Cambria Math" panose="02040503050406030204" pitchFamily="18" charset="0"/>
                      </a:rPr>
                      <m:t>=</m:t>
                    </m:r>
                    <m:r>
                      <a:rPr lang="zh-CN" altLang="en-US" i="1">
                        <a:latin typeface="Cambria Math" panose="02040503050406030204" pitchFamily="18" charset="0"/>
                      </a:rPr>
                      <m:t>𝑑𝑧</m:t>
                    </m:r>
                  </m:oMath>
                </a14:m>
                <a:r>
                  <a:rPr lang="zh-CN" altLang="en-US" i="1" dirty="0">
                    <a:latin typeface="Cambria Math" panose="02040503050406030204" pitchFamily="18" charset="0"/>
                  </a:rPr>
                  <a:t>，</a:t>
                </a:r>
                <a14:m>
                  <m:oMath xmlns:m="http://schemas.openxmlformats.org/officeDocument/2006/math">
                    <m:r>
                      <a:rPr lang="zh-CN" altLang="en-US" i="1" dirty="0">
                        <a:latin typeface="Cambria Math" panose="02040503050406030204" pitchFamily="18" charset="0"/>
                      </a:rPr>
                      <m:t>又知</m:t>
                    </m:r>
                    <m:r>
                      <a:rPr lang="zh-CN" altLang="en-US" i="1" dirty="0" smtClean="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𝑑𝐿</m:t>
                        </m:r>
                        <m:d>
                          <m:dPr>
                            <m:ctrlPr>
                              <a:rPr lang="zh-CN" altLang="en-US" i="1">
                                <a:latin typeface="Cambria Math" panose="02040503050406030204" pitchFamily="18" charset="0"/>
                              </a:rPr>
                            </m:ctrlPr>
                          </m:dPr>
                          <m:e>
                            <m:r>
                              <a:rPr lang="zh-CN" altLang="en-US" i="1">
                                <a:latin typeface="Cambria Math" panose="02040503050406030204" pitchFamily="18" charset="0"/>
                              </a:rPr>
                              <m:t>𝑎</m:t>
                            </m:r>
                            <m:r>
                              <a:rPr lang="zh-CN" altLang="en-US">
                                <a:latin typeface="Cambria Math" panose="02040503050406030204" pitchFamily="18" charset="0"/>
                              </a:rPr>
                              <m:t>,</m:t>
                            </m:r>
                            <m:r>
                              <a:rPr lang="zh-CN" altLang="en-US" i="1">
                                <a:latin typeface="Cambria Math" panose="02040503050406030204" pitchFamily="18" charset="0"/>
                              </a:rPr>
                              <m:t>𝑦</m:t>
                            </m:r>
                          </m:e>
                        </m:d>
                      </m:num>
                      <m:den>
                        <m:r>
                          <a:rPr lang="zh-CN" altLang="en-US" i="1">
                            <a:latin typeface="Cambria Math" panose="02040503050406030204" pitchFamily="18" charset="0"/>
                          </a:rPr>
                          <m:t>𝑑𝑧</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𝑑𝐿</m:t>
                        </m:r>
                        <m:d>
                          <m:dPr>
                            <m:ctrlPr>
                              <a:rPr lang="zh-CN" altLang="en-US" i="1">
                                <a:latin typeface="Cambria Math" panose="02040503050406030204" pitchFamily="18" charset="0"/>
                              </a:rPr>
                            </m:ctrlPr>
                          </m:dPr>
                          <m:e>
                            <m:r>
                              <a:rPr lang="zh-CN" altLang="en-US" i="1">
                                <a:latin typeface="Cambria Math" panose="02040503050406030204" pitchFamily="18" charset="0"/>
                              </a:rPr>
                              <m:t>𝑎</m:t>
                            </m:r>
                            <m:r>
                              <a:rPr lang="zh-CN" altLang="en-US">
                                <a:latin typeface="Cambria Math" panose="02040503050406030204" pitchFamily="18" charset="0"/>
                              </a:rPr>
                              <m:t>,</m:t>
                            </m:r>
                            <m:r>
                              <a:rPr lang="zh-CN" altLang="en-US" i="1">
                                <a:latin typeface="Cambria Math" panose="02040503050406030204" pitchFamily="18" charset="0"/>
                              </a:rPr>
                              <m:t>𝑦</m:t>
                            </m:r>
                          </m:e>
                        </m:d>
                      </m:num>
                      <m:den>
                        <m:r>
                          <a:rPr lang="zh-CN" altLang="en-US" i="1">
                            <a:latin typeface="Cambria Math" panose="02040503050406030204" pitchFamily="18" charset="0"/>
                          </a:rPr>
                          <m:t>𝑑𝑎</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𝑑𝑎</m:t>
                        </m:r>
                      </m:num>
                      <m:den>
                        <m:r>
                          <a:rPr lang="zh-CN" altLang="en-US" i="1">
                            <a:latin typeface="Cambria Math" panose="02040503050406030204" pitchFamily="18" charset="0"/>
                          </a:rPr>
                          <m:t>𝑑𝑧</m:t>
                        </m:r>
                      </m:den>
                    </m:f>
                  </m:oMath>
                </a14:m>
                <a:endParaRPr lang="en-US" altLang="zh-CN" i="0"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zh-CN" altLang="en-US" dirty="0">
                          <a:latin typeface="Cambria Math" panose="02040503050406030204" pitchFamily="18" charset="0"/>
                        </a:rPr>
                        <m:t>假设</m:t>
                      </m:r>
                      <m:d>
                        <m:dPr>
                          <m:begChr m:val=""/>
                          <m:ctrlPr>
                            <a:rPr lang="zh-CN" altLang="en-US" i="1">
                              <a:latin typeface="Cambria Math" panose="02040503050406030204" pitchFamily="18" charset="0"/>
                            </a:rPr>
                          </m:ctrlPr>
                        </m:dPr>
                        <m:e>
                          <m:r>
                            <a:rPr lang="zh-CN" altLang="en-US" i="1">
                              <a:latin typeface="Cambria Math" panose="02040503050406030204" pitchFamily="18" charset="0"/>
                            </a:rPr>
                            <m:t>损失为</m:t>
                          </m:r>
                          <m:r>
                            <m:rPr>
                              <m:nor/>
                            </m:rPr>
                            <a:rPr lang="zh-CN" altLang="en-US" dirty="0">
                              <a:latin typeface="Cambria Math" panose="02040503050406030204" pitchFamily="18" charset="0"/>
                            </a:rPr>
                            <m:t>二分类损失</m:t>
                          </m:r>
                          <m:r>
                            <m:rPr>
                              <m:nor/>
                            </m:rPr>
                            <a:rPr lang="en-US" altLang="zh-CN" dirty="0">
                              <a:latin typeface="Cambria Math" panose="02040503050406030204" pitchFamily="18" charset="0"/>
                            </a:rPr>
                            <m:t> </m:t>
                          </m:r>
                          <m:r>
                            <a:rPr lang="zh-CN" altLang="en-US" dirty="0">
                              <a:latin typeface="Cambria Math" panose="02040503050406030204" pitchFamily="18" charset="0"/>
                            </a:rPr>
                            <m:t>：</m:t>
                          </m:r>
                          <m:r>
                            <m:rPr>
                              <m:sty m:val="p"/>
                            </m:rPr>
                            <a:rPr lang="zh-CN" altLang="en-US">
                              <a:latin typeface="Cambria Math" panose="02040503050406030204" pitchFamily="18" charset="0"/>
                            </a:rPr>
                            <m:t>L</m:t>
                          </m:r>
                          <m:d>
                            <m:dPr>
                              <m:ctrlPr>
                                <a:rPr lang="zh-CN" altLang="en-US" i="1">
                                  <a:latin typeface="Cambria Math" panose="02040503050406030204" pitchFamily="18" charset="0"/>
                                </a:rPr>
                              </m:ctrlPr>
                            </m:dPr>
                            <m:e>
                              <m:r>
                                <m:rPr>
                                  <m:sty m:val="p"/>
                                </m:rPr>
                                <a:rPr lang="en-US" altLang="zh-CN" i="1">
                                  <a:latin typeface="Cambria Math" panose="02040503050406030204" pitchFamily="18" charset="0"/>
                                </a:rPr>
                                <m:t>a</m:t>
                              </m:r>
                              <m:r>
                                <a:rPr lang="zh-CN" altLang="en-US">
                                  <a:latin typeface="Cambria Math" panose="02040503050406030204" pitchFamily="18" charset="0"/>
                                </a:rPr>
                                <m:t>,</m:t>
                              </m:r>
                              <m:r>
                                <a:rPr lang="zh-CN" altLang="en-US">
                                  <a:latin typeface="Cambria Math" panose="02040503050406030204" pitchFamily="18" charset="0"/>
                                </a:rPr>
                                <m:t>𝑦</m:t>
                              </m:r>
                            </m:e>
                          </m:d>
                          <m:r>
                            <a:rPr lang="zh-CN" altLang="en-US">
                              <a:latin typeface="Cambria Math" panose="02040503050406030204" pitchFamily="18" charset="0"/>
                            </a:rPr>
                            <m:t>=−</m:t>
                          </m:r>
                          <m:r>
                            <a:rPr lang="zh-CN" altLang="en-US">
                              <a:latin typeface="Cambria Math" panose="02040503050406030204" pitchFamily="18" charset="0"/>
                            </a:rPr>
                            <m:t>𝑦</m:t>
                          </m:r>
                          <m:r>
                            <m:rPr>
                              <m:sty m:val="p"/>
                            </m:rPr>
                            <a:rPr lang="zh-CN" altLang="en-US">
                              <a:latin typeface="Cambria Math" panose="02040503050406030204" pitchFamily="18" charset="0"/>
                            </a:rPr>
                            <m:t>log</m:t>
                          </m:r>
                          <m:r>
                            <a:rPr lang="zh-CN" altLang="en-US" i="1">
                              <a:latin typeface="Cambria Math" panose="02040503050406030204" pitchFamily="18" charset="0"/>
                            </a:rPr>
                            <m:t>𝛼</m:t>
                          </m:r>
                          <m:r>
                            <a:rPr lang="zh-CN" altLang="en-US">
                              <a:latin typeface="Cambria Math" panose="02040503050406030204" pitchFamily="18" charset="0"/>
                            </a:rPr>
                            <m:t>−(</m:t>
                          </m:r>
                          <m:r>
                            <a:rPr lang="zh-CN" altLang="en-US">
                              <a:latin typeface="Cambria Math" panose="02040503050406030204" pitchFamily="18" charset="0"/>
                            </a:rPr>
                            <m:t>1</m:t>
                          </m:r>
                          <m:r>
                            <a:rPr lang="zh-CN" altLang="en-US">
                              <a:latin typeface="Cambria Math" panose="02040503050406030204" pitchFamily="18" charset="0"/>
                            </a:rPr>
                            <m:t>−</m:t>
                          </m:r>
                          <m:r>
                            <a:rPr lang="zh-CN" altLang="en-US">
                              <a:latin typeface="Cambria Math" panose="02040503050406030204" pitchFamily="18" charset="0"/>
                            </a:rPr>
                            <m:t>𝑦</m:t>
                          </m:r>
                          <m:r>
                            <a:rPr lang="zh-CN" altLang="en-US">
                              <a:latin typeface="Cambria Math" panose="02040503050406030204" pitchFamily="18" charset="0"/>
                            </a:rPr>
                            <m:t>)</m:t>
                          </m:r>
                          <m:r>
                            <m:rPr>
                              <m:sty m:val="p"/>
                            </m:rPr>
                            <a:rPr lang="zh-CN" altLang="en-US">
                              <a:latin typeface="Cambria Math" panose="02040503050406030204" pitchFamily="18" charset="0"/>
                            </a:rPr>
                            <m:t>log</m:t>
                          </m:r>
                          <m:r>
                            <a:rPr lang="zh-CN" altLang="en-US">
                              <a:latin typeface="Cambria Math" panose="02040503050406030204" pitchFamily="18" charset="0"/>
                            </a:rPr>
                            <m:t>(</m:t>
                          </m:r>
                          <m:r>
                            <a:rPr lang="zh-CN" altLang="en-US">
                              <a:latin typeface="Cambria Math" panose="02040503050406030204" pitchFamily="18" charset="0"/>
                            </a:rPr>
                            <m:t>1</m:t>
                          </m:r>
                          <m:r>
                            <a:rPr lang="zh-CN" altLang="en-US">
                              <a:latin typeface="Cambria Math" panose="02040503050406030204" pitchFamily="18" charset="0"/>
                            </a:rPr>
                            <m:t>−</m:t>
                          </m:r>
                          <m:r>
                            <a:rPr lang="zh-CN" altLang="en-US" i="1">
                              <a:latin typeface="Cambria Math" panose="02040503050406030204" pitchFamily="18" charset="0"/>
                            </a:rPr>
                            <m:t>𝛼</m:t>
                          </m:r>
                        </m:e>
                      </m:d>
                    </m:oMath>
                  </m:oMathPara>
                </a14:m>
                <a:endParaRPr lang="en-US" altLang="zh-CN" dirty="0"/>
              </a:p>
              <a:p>
                <a:pPr>
                  <a:lnSpc>
                    <a:spcPct val="150000"/>
                  </a:lnSpc>
                </a:pPr>
                <a14:m>
                  <m:oMathPara xmlns:m="http://schemas.openxmlformats.org/officeDocument/2006/math">
                    <m:oMathParaPr>
                      <m:jc m:val="left"/>
                    </m:oMathParaPr>
                    <m:oMath xmlns:m="http://schemas.openxmlformats.org/officeDocument/2006/math">
                      <m:r>
                        <a:rPr lang="zh-CN" altLang="en-US" i="1" dirty="0" smtClean="0">
                          <a:latin typeface="Cambria Math" panose="02040503050406030204" pitchFamily="18" charset="0"/>
                        </a:rPr>
                        <m:t>因此</m:t>
                      </m:r>
                      <m:r>
                        <a:rPr lang="zh-CN" altLang="en-US" i="1" dirty="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𝑑𝐿</m:t>
                          </m:r>
                          <m:d>
                            <m:dPr>
                              <m:ctrlPr>
                                <a:rPr lang="zh-CN" altLang="en-US" i="1">
                                  <a:latin typeface="Cambria Math" panose="02040503050406030204" pitchFamily="18" charset="0"/>
                                </a:rPr>
                              </m:ctrlPr>
                            </m:dPr>
                            <m:e>
                              <m:r>
                                <a:rPr lang="zh-CN" altLang="en-US" i="1">
                                  <a:latin typeface="Cambria Math" panose="02040503050406030204" pitchFamily="18" charset="0"/>
                                </a:rPr>
                                <m:t>𝑎</m:t>
                              </m:r>
                              <m:r>
                                <a:rPr lang="zh-CN" altLang="en-US">
                                  <a:latin typeface="Cambria Math" panose="02040503050406030204" pitchFamily="18" charset="0"/>
                                </a:rPr>
                                <m:t>,</m:t>
                              </m:r>
                              <m:r>
                                <a:rPr lang="zh-CN" altLang="en-US" i="1">
                                  <a:latin typeface="Cambria Math" panose="02040503050406030204" pitchFamily="18" charset="0"/>
                                </a:rPr>
                                <m:t>𝑦</m:t>
                              </m:r>
                            </m:e>
                          </m:d>
                        </m:num>
                        <m:den>
                          <m:r>
                            <a:rPr lang="zh-CN" altLang="en-US" i="1">
                              <a:latin typeface="Cambria Math" panose="02040503050406030204" pitchFamily="18" charset="0"/>
                            </a:rPr>
                            <m:t>𝑑𝑎</m:t>
                          </m:r>
                        </m:den>
                      </m:f>
                      <m:r>
                        <a:rPr lang="zh-CN" altLang="en-US" i="0">
                          <a:latin typeface="Cambria Math" panose="02040503050406030204" pitchFamily="18" charset="0"/>
                        </a:rPr>
                        <m:t>=(−</m:t>
                      </m:r>
                      <m:r>
                        <a:rPr lang="zh-CN" altLang="en-US" i="1">
                          <a:latin typeface="Cambria Math" panose="02040503050406030204" pitchFamily="18" charset="0"/>
                        </a:rPr>
                        <m:t>𝑦</m:t>
                      </m:r>
                      <m:r>
                        <m:rPr>
                          <m:sty m:val="p"/>
                        </m:rPr>
                        <a:rPr lang="zh-CN" altLang="en-US" i="0">
                          <a:latin typeface="Cambria Math" panose="02040503050406030204" pitchFamily="18" charset="0"/>
                        </a:rPr>
                        <m:t>log</m:t>
                      </m:r>
                      <m:r>
                        <a:rPr lang="zh-CN" altLang="en-US" i="1">
                          <a:latin typeface="Cambria Math" panose="02040503050406030204" pitchFamily="18" charset="0"/>
                        </a:rPr>
                        <m:t>𝛼</m:t>
                      </m:r>
                      <m:r>
                        <a:rPr lang="zh-CN" altLang="en-US" i="0">
                          <a:latin typeface="Cambria Math" panose="02040503050406030204" pitchFamily="18" charset="0"/>
                        </a:rPr>
                        <m:t>−(</m:t>
                      </m:r>
                      <m:r>
                        <a:rPr lang="zh-CN" altLang="en-US" i="0">
                          <a:latin typeface="Cambria Math" panose="02040503050406030204" pitchFamily="18" charset="0"/>
                        </a:rPr>
                        <m:t>1</m:t>
                      </m:r>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m:t>
                      </m:r>
                      <m:r>
                        <m:rPr>
                          <m:sty m:val="p"/>
                        </m:rPr>
                        <a:rPr lang="zh-CN" altLang="en-US" i="0">
                          <a:latin typeface="Cambria Math" panose="02040503050406030204" pitchFamily="18" charset="0"/>
                        </a:rPr>
                        <m:t>log</m:t>
                      </m:r>
                      <m:r>
                        <a:rPr lang="zh-CN" altLang="en-US" i="0">
                          <a:latin typeface="Cambria Math" panose="02040503050406030204" pitchFamily="18" charset="0"/>
                        </a:rPr>
                        <m:t>(</m:t>
                      </m:r>
                      <m:r>
                        <a:rPr lang="zh-CN" altLang="en-US" i="0">
                          <a:latin typeface="Cambria Math" panose="02040503050406030204" pitchFamily="18" charset="0"/>
                        </a:rPr>
                        <m:t>1</m:t>
                      </m:r>
                      <m:r>
                        <a:rPr lang="zh-CN" altLang="en-US" i="0">
                          <a:latin typeface="Cambria Math" panose="02040503050406030204" pitchFamily="18" charset="0"/>
                        </a:rPr>
                        <m:t>−</m:t>
                      </m:r>
                      <m:r>
                        <a:rPr lang="zh-CN" altLang="en-US" i="1">
                          <a:latin typeface="Cambria Math" panose="02040503050406030204" pitchFamily="18" charset="0"/>
                        </a:rPr>
                        <m:t>𝑎</m:t>
                      </m:r>
                      <m:sSup>
                        <m:sSupPr>
                          <m:ctrlPr>
                            <a:rPr lang="zh-CN" altLang="en-US" i="1">
                              <a:latin typeface="Cambria Math" panose="02040503050406030204" pitchFamily="18" charset="0"/>
                            </a:rPr>
                          </m:ctrlPr>
                        </m:sSupPr>
                        <m:e>
                          <m:r>
                            <a:rPr lang="en-US" altLang="zh-CN" b="0" i="1" smtClean="0">
                              <a:latin typeface="Cambria Math" panose="02040503050406030204"/>
                            </a:rPr>
                            <m:t>)</m:t>
                          </m:r>
                          <m:r>
                            <a:rPr lang="en-US" altLang="zh-CN" b="0" i="1" smtClean="0">
                              <a:latin typeface="Cambria Math" panose="02040503050406030204" pitchFamily="18" charset="0"/>
                            </a:rPr>
                            <m:t>)</m:t>
                          </m:r>
                        </m:e>
                        <m:sup>
                          <m:r>
                            <a:rPr lang="zh-CN" altLang="en-US">
                              <a:latin typeface="Cambria Math" panose="02040503050406030204" pitchFamily="18" charset="0"/>
                            </a:rPr>
                            <m:t>′</m:t>
                          </m:r>
                        </m:sup>
                      </m:sSup>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𝑦</m:t>
                          </m:r>
                        </m:num>
                        <m:den>
                          <m:r>
                            <a:rPr lang="zh-CN" altLang="en-US" i="1">
                              <a:latin typeface="Cambria Math" panose="02040503050406030204" pitchFamily="18" charset="0"/>
                            </a:rPr>
                            <m:t>𝑎</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r>
                            <a:rPr lang="zh-CN" altLang="en-US" i="0">
                              <a:latin typeface="Cambria Math" panose="02040503050406030204" pitchFamily="18" charset="0"/>
                            </a:rPr>
                            <m:t>−</m:t>
                          </m:r>
                          <m:r>
                            <a:rPr lang="zh-CN" altLang="en-US" i="1">
                              <a:latin typeface="Cambria Math" panose="02040503050406030204" pitchFamily="18" charset="0"/>
                            </a:rPr>
                            <m:t>𝑦</m:t>
                          </m:r>
                        </m:num>
                        <m:den>
                          <m:r>
                            <a:rPr lang="zh-CN" altLang="en-US" i="0">
                              <a:latin typeface="Cambria Math" panose="02040503050406030204" pitchFamily="18" charset="0"/>
                            </a:rPr>
                            <m:t>1</m:t>
                          </m:r>
                          <m:r>
                            <a:rPr lang="zh-CN" altLang="en-US" i="0">
                              <a:latin typeface="Cambria Math" panose="02040503050406030204" pitchFamily="18" charset="0"/>
                            </a:rPr>
                            <m:t>−</m:t>
                          </m:r>
                          <m:r>
                            <a:rPr lang="zh-CN" altLang="en-US" i="1">
                              <a:latin typeface="Cambria Math" panose="02040503050406030204" pitchFamily="18" charset="0"/>
                            </a:rPr>
                            <m:t>𝑎</m:t>
                          </m:r>
                        </m:den>
                      </m:f>
                    </m:oMath>
                  </m:oMathPara>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667703" y="3270295"/>
                <a:ext cx="10453954" cy="3272155"/>
              </a:xfrm>
              <a:prstGeom prst="rect">
                <a:avLst/>
              </a:prstGeom>
              <a:blipFill rotWithShape="1">
                <a:blip r:embed="rId2"/>
                <a:stretch>
                  <a:fillRect l="-3" t="-1" r="3" b="1"/>
                </a:stretch>
              </a:blipFill>
            </p:spPr>
            <p:txBody>
              <a:bodyPr/>
              <a:lstStyle/>
              <a:p>
                <a:r>
                  <a:rPr lang="zh-CN"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反向传播算法</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4" name="矩形 3"/>
              <p:cNvSpPr/>
              <p:nvPr/>
            </p:nvSpPr>
            <p:spPr>
              <a:xfrm>
                <a:off x="2501462" y="1544991"/>
                <a:ext cx="7178566" cy="3695065"/>
              </a:xfrm>
              <a:prstGeom prst="rect">
                <a:avLst/>
              </a:prstGeom>
            </p:spPr>
            <p:txBody>
              <a:bodyPr wrap="square">
                <a:spAutoFit/>
              </a:bodyPr>
              <a:lstStyle/>
              <a:p>
                <a:pPr indent="266700" algn="just">
                  <a:lnSpc>
                    <a:spcPct val="150000"/>
                  </a:lnSpc>
                  <a:spcAft>
                    <a:spcPts val="0"/>
                  </a:spcAft>
                </a:pPr>
                <a:r>
                  <a:rPr lang="zh-CN" altLang="en-US" kern="100" dirty="0">
                    <a:latin typeface="+mj-ea"/>
                    <a:ea typeface="+mj-ea"/>
                    <a:cs typeface="Times New Roman" panose="02020603050405020304" pitchFamily="18" charset="0"/>
                  </a:rPr>
                  <a:t>假设激活函数为</a:t>
                </a:r>
                <a:r>
                  <a:rPr lang="en-US" altLang="zh-CN" kern="100" dirty="0">
                    <a:latin typeface="+mj-ea"/>
                    <a:ea typeface="+mj-ea"/>
                    <a:cs typeface="Times New Roman" panose="02020603050405020304" pitchFamily="18" charset="0"/>
                  </a:rPr>
                  <a:t>Sigmoid</a:t>
                </a:r>
                <a:r>
                  <a:rPr lang="zh-CN" altLang="en-US" kern="100" dirty="0">
                    <a:latin typeface="+mj-ea"/>
                    <a:ea typeface="+mj-ea"/>
                    <a:cs typeface="Times New Roman" panose="02020603050405020304" pitchFamily="18" charset="0"/>
                  </a:rPr>
                  <a:t>函数，可知：</a:t>
                </a:r>
                <a:endParaRPr lang="en-US" altLang="zh-CN" kern="100" dirty="0">
                  <a:latin typeface="+mj-ea"/>
                  <a:ea typeface="+mj-ea"/>
                  <a:cs typeface="Times New Roman" panose="02020603050405020304" pitchFamily="18" charset="0"/>
                </a:endParaRPr>
              </a:p>
              <a:p>
                <a:pPr indent="266700" algn="ctr">
                  <a:lnSpc>
                    <a:spcPct val="150000"/>
                  </a:lnSpc>
                  <a:spcAft>
                    <a:spcPts val="0"/>
                  </a:spcAft>
                </a:pPr>
                <a14:m>
                  <m:oMath xmlns:m="http://schemas.openxmlformats.org/officeDocument/2006/math">
                    <m:f>
                      <m:fPr>
                        <m:ctrlPr>
                          <a:rPr lang="zh-CN" altLang="zh-CN" i="1" kern="100" smtClean="0">
                            <a:latin typeface="Cambria Math" panose="02040503050406030204" pitchFamily="18" charset="0"/>
                            <a:ea typeface="+mj-ea"/>
                            <a:cs typeface="Times New Roman" panose="02020603050405020304" pitchFamily="18" charset="0"/>
                          </a:rPr>
                        </m:ctrlPr>
                      </m:fPr>
                      <m:num>
                        <m:r>
                          <a:rPr lang="en-US" altLang="zh-CN" i="1" kern="100">
                            <a:latin typeface="Cambria Math" panose="02040503050406030204" pitchFamily="18" charset="0"/>
                            <a:ea typeface="+mj-ea"/>
                            <a:cs typeface="Times New Roman" panose="02020603050405020304" pitchFamily="18" charset="0"/>
                          </a:rPr>
                          <m:t>𝑑𝑎</m:t>
                        </m:r>
                      </m:num>
                      <m:den>
                        <m:r>
                          <a:rPr lang="en-US" altLang="zh-CN" i="1" kern="100">
                            <a:latin typeface="Cambria Math" panose="02040503050406030204" pitchFamily="18" charset="0"/>
                            <a:ea typeface="+mj-ea"/>
                            <a:cs typeface="Times New Roman" panose="02020603050405020304" pitchFamily="18" charset="0"/>
                          </a:rPr>
                          <m:t>𝑑𝑧</m:t>
                        </m:r>
                      </m:den>
                    </m:f>
                    <m:r>
                      <a:rPr lang="en-US" altLang="zh-CN" i="1"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𝑎</m:t>
                    </m:r>
                    <m:r>
                      <a:rPr lang="en-US" altLang="zh-CN" i="1"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1</m:t>
                    </m:r>
                    <m:r>
                      <a:rPr lang="en-US" altLang="zh-CN" i="1"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𝑎</m:t>
                    </m:r>
                    <m:r>
                      <a:rPr lang="en-US" altLang="zh-CN" i="1" kern="100">
                        <a:latin typeface="Cambria Math" panose="02040503050406030204" pitchFamily="18" charset="0"/>
                        <a:ea typeface="+mj-ea"/>
                        <a:cs typeface="Times New Roman" panose="02020603050405020304" pitchFamily="18" charset="0"/>
                      </a:rPr>
                      <m:t>)</m:t>
                    </m:r>
                  </m:oMath>
                </a14:m>
                <a:r>
                  <a:rPr lang="zh-CN" altLang="zh-CN" kern="100" dirty="0">
                    <a:effectLst/>
                    <a:latin typeface="+mj-ea"/>
                    <a:ea typeface="+mj-ea"/>
                    <a:cs typeface="Times New Roman" panose="02020603050405020304" pitchFamily="18" charset="0"/>
                  </a:rPr>
                  <a:t>，</a:t>
                </a:r>
                <a:endParaRPr lang="en-US" altLang="zh-CN" kern="100" dirty="0">
                  <a:effectLst/>
                  <a:latin typeface="+mj-ea"/>
                  <a:ea typeface="+mj-ea"/>
                  <a:cs typeface="Times New Roman" panose="02020603050405020304" pitchFamily="18" charset="0"/>
                </a:endParaRPr>
              </a:p>
              <a:p>
                <a:pPr indent="266700" algn="just">
                  <a:lnSpc>
                    <a:spcPct val="150000"/>
                  </a:lnSpc>
                  <a:spcAft>
                    <a:spcPts val="0"/>
                  </a:spcAft>
                </a:pPr>
                <a:r>
                  <a:rPr lang="zh-CN" altLang="zh-CN" kern="100" dirty="0">
                    <a:effectLst/>
                    <a:latin typeface="+mj-ea"/>
                    <a:ea typeface="+mj-ea"/>
                    <a:cs typeface="Times New Roman" panose="02020603050405020304" pitchFamily="18" charset="0"/>
                  </a:rPr>
                  <a:t>因此将这两项相乘，得到：</a:t>
                </a:r>
                <a:endParaRPr lang="zh-CN" altLang="zh-CN" kern="100" dirty="0">
                  <a:effectLst/>
                  <a:latin typeface="+mj-ea"/>
                  <a:ea typeface="+mj-ea"/>
                  <a:cs typeface="Times New Roman" panose="02020603050405020304" pitchFamily="18" charset="0"/>
                </a:endParaRPr>
              </a:p>
              <a:p>
                <a:pPr indent="266700" algn="ctr">
                  <a:lnSpc>
                    <a:spcPct val="150000"/>
                  </a:lnSpc>
                  <a:spcAft>
                    <a:spcPts val="0"/>
                  </a:spcAft>
                </a:pPr>
                <a:r>
                  <a:rPr lang="en-US" altLang="zh-CN" kern="100" dirty="0">
                    <a:effectLst/>
                    <a:latin typeface="+mj-ea"/>
                    <a:ea typeface="+mj-ea"/>
                    <a:cs typeface="Times New Roman" panose="02020603050405020304" pitchFamily="18" charset="0"/>
                  </a:rPr>
                  <a:t> </a:t>
                </a:r>
                <a14:m>
                  <m:oMath xmlns:m="http://schemas.openxmlformats.org/officeDocument/2006/math">
                    <m:f>
                      <m:fPr>
                        <m:ctrlPr>
                          <a:rPr lang="zh-CN" altLang="zh-CN" i="1" kern="100">
                            <a:latin typeface="Cambria Math" panose="02040503050406030204" pitchFamily="18" charset="0"/>
                            <a:ea typeface="+mj-ea"/>
                            <a:cs typeface="Times New Roman" panose="02020603050405020304" pitchFamily="18" charset="0"/>
                          </a:rPr>
                        </m:ctrlPr>
                      </m:fPr>
                      <m:num>
                        <m:r>
                          <a:rPr lang="en-US" altLang="zh-CN" i="1" kern="100">
                            <a:latin typeface="Cambria Math" panose="02040503050406030204" pitchFamily="18" charset="0"/>
                            <a:ea typeface="+mj-ea"/>
                            <a:cs typeface="Times New Roman" panose="02020603050405020304" pitchFamily="18" charset="0"/>
                          </a:rPr>
                          <m:t>𝑑𝐿</m:t>
                        </m:r>
                        <m:r>
                          <a:rPr lang="en-US" altLang="zh-CN"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𝑎</m:t>
                        </m:r>
                        <m:r>
                          <a:rPr lang="en-US" altLang="zh-CN"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𝑦</m:t>
                        </m:r>
                        <m:r>
                          <a:rPr lang="en-US" altLang="zh-CN" kern="100">
                            <a:latin typeface="Cambria Math" panose="02040503050406030204" pitchFamily="18" charset="0"/>
                            <a:ea typeface="+mj-ea"/>
                            <a:cs typeface="Times New Roman" panose="02020603050405020304" pitchFamily="18" charset="0"/>
                          </a:rPr>
                          <m:t>)</m:t>
                        </m:r>
                      </m:num>
                      <m:den>
                        <m:r>
                          <a:rPr lang="en-US" altLang="zh-CN" i="1" kern="100">
                            <a:latin typeface="Cambria Math" panose="02040503050406030204" pitchFamily="18" charset="0"/>
                            <a:ea typeface="+mj-ea"/>
                            <a:cs typeface="Times New Roman" panose="02020603050405020304" pitchFamily="18" charset="0"/>
                          </a:rPr>
                          <m:t>𝑑𝑧</m:t>
                        </m:r>
                      </m:den>
                    </m:f>
                    <m:r>
                      <a:rPr lang="en-US" altLang="zh-CN" kern="100">
                        <a:latin typeface="Cambria Math" panose="02040503050406030204" pitchFamily="18" charset="0"/>
                        <a:ea typeface="+mj-ea"/>
                        <a:cs typeface="Times New Roman" panose="02020603050405020304" pitchFamily="18" charset="0"/>
                      </a:rPr>
                      <m:t>=</m:t>
                    </m:r>
                    <m:d>
                      <m:dPr>
                        <m:ctrlPr>
                          <a:rPr lang="zh-CN" altLang="zh-CN" i="1" kern="100">
                            <a:latin typeface="Cambria Math" panose="02040503050406030204" pitchFamily="18" charset="0"/>
                            <a:ea typeface="+mj-ea"/>
                            <a:cs typeface="Times New Roman" panose="02020603050405020304" pitchFamily="18" charset="0"/>
                          </a:rPr>
                        </m:ctrlPr>
                      </m:dPr>
                      <m:e>
                        <m:f>
                          <m:fPr>
                            <m:ctrlPr>
                              <a:rPr lang="zh-CN" altLang="zh-CN" i="1" kern="100">
                                <a:latin typeface="Cambria Math" panose="02040503050406030204" pitchFamily="18" charset="0"/>
                                <a:ea typeface="+mj-ea"/>
                                <a:cs typeface="Times New Roman" panose="02020603050405020304" pitchFamily="18" charset="0"/>
                              </a:rPr>
                            </m:ctrlPr>
                          </m:fPr>
                          <m:num>
                            <m:r>
                              <a:rPr lang="en-US" altLang="zh-CN" i="1" kern="100">
                                <a:latin typeface="Cambria Math" panose="02040503050406030204" pitchFamily="18" charset="0"/>
                                <a:ea typeface="+mj-ea"/>
                                <a:cs typeface="Times New Roman" panose="02020603050405020304" pitchFamily="18" charset="0"/>
                              </a:rPr>
                              <m:t>𝑑𝐿</m:t>
                            </m:r>
                          </m:num>
                          <m:den>
                            <m:r>
                              <a:rPr lang="en-US" altLang="zh-CN" i="1" kern="100">
                                <a:latin typeface="Cambria Math" panose="02040503050406030204" pitchFamily="18" charset="0"/>
                                <a:ea typeface="+mj-ea"/>
                                <a:cs typeface="Times New Roman" panose="02020603050405020304" pitchFamily="18" charset="0"/>
                              </a:rPr>
                              <m:t>𝑑𝑎</m:t>
                            </m:r>
                          </m:den>
                        </m:f>
                      </m:e>
                    </m:d>
                    <m:r>
                      <a:rPr lang="en-US" altLang="zh-CN" i="1" kern="100">
                        <a:latin typeface="Cambria Math" panose="02040503050406030204" pitchFamily="18" charset="0"/>
                        <a:ea typeface="+mj-ea"/>
                        <a:cs typeface="Times New Roman" panose="02020603050405020304" pitchFamily="18" charset="0"/>
                      </a:rPr>
                      <m:t>⋅</m:t>
                    </m:r>
                    <m:d>
                      <m:dPr>
                        <m:ctrlPr>
                          <a:rPr lang="zh-CN" altLang="zh-CN" i="1" kern="100">
                            <a:latin typeface="Cambria Math" panose="02040503050406030204" pitchFamily="18" charset="0"/>
                            <a:ea typeface="+mj-ea"/>
                            <a:cs typeface="Times New Roman" panose="02020603050405020304" pitchFamily="18" charset="0"/>
                          </a:rPr>
                        </m:ctrlPr>
                      </m:dPr>
                      <m:e>
                        <m:f>
                          <m:fPr>
                            <m:ctrlPr>
                              <a:rPr lang="zh-CN" altLang="zh-CN" i="1" kern="100">
                                <a:latin typeface="Cambria Math" panose="02040503050406030204" pitchFamily="18" charset="0"/>
                                <a:ea typeface="+mj-ea"/>
                                <a:cs typeface="Times New Roman" panose="02020603050405020304" pitchFamily="18" charset="0"/>
                              </a:rPr>
                            </m:ctrlPr>
                          </m:fPr>
                          <m:num>
                            <m:r>
                              <a:rPr lang="en-US" altLang="zh-CN" i="1" kern="100">
                                <a:latin typeface="Cambria Math" panose="02040503050406030204" pitchFamily="18" charset="0"/>
                                <a:ea typeface="+mj-ea"/>
                                <a:cs typeface="Times New Roman" panose="02020603050405020304" pitchFamily="18" charset="0"/>
                              </a:rPr>
                              <m:t>𝑑𝑎</m:t>
                            </m:r>
                          </m:num>
                          <m:den>
                            <m:r>
                              <a:rPr lang="en-US" altLang="zh-CN" i="1" kern="100">
                                <a:latin typeface="Cambria Math" panose="02040503050406030204" pitchFamily="18" charset="0"/>
                                <a:ea typeface="+mj-ea"/>
                                <a:cs typeface="Times New Roman" panose="02020603050405020304" pitchFamily="18" charset="0"/>
                              </a:rPr>
                              <m:t>𝑑𝑧</m:t>
                            </m:r>
                          </m:den>
                        </m:f>
                      </m:e>
                    </m:d>
                  </m:oMath>
                </a14:m>
                <a:endParaRPr lang="en-US" altLang="zh-CN" i="1" kern="100" dirty="0">
                  <a:latin typeface="Cambria Math" panose="02040503050406030204" pitchFamily="18" charset="0"/>
                  <a:ea typeface="+mj-ea"/>
                  <a:cs typeface="Times New Roman" panose="02020603050405020304" pitchFamily="18" charset="0"/>
                </a:endParaRPr>
              </a:p>
              <a:p>
                <a:pPr indent="266700" algn="ctr">
                  <a:lnSpc>
                    <a:spcPct val="150000"/>
                  </a:lnSpc>
                  <a:spcAft>
                    <a:spcPts val="0"/>
                  </a:spcAft>
                </a:pPr>
                <a14:m>
                  <m:oMath xmlns:m="http://schemas.openxmlformats.org/officeDocument/2006/math">
                    <m:r>
                      <a:rPr lang="en-US" altLang="zh-CN" i="1" kern="100">
                        <a:latin typeface="Cambria Math" panose="02040503050406030204" pitchFamily="18" charset="0"/>
                        <a:ea typeface="+mj-ea"/>
                        <a:cs typeface="Times New Roman" panose="02020603050405020304" pitchFamily="18" charset="0"/>
                      </a:rPr>
                      <m:t>=</m:t>
                    </m:r>
                    <m:r>
                      <a:rPr lang="en-US" altLang="zh-CN"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m:t>
                    </m:r>
                    <m:f>
                      <m:fPr>
                        <m:ctrlPr>
                          <a:rPr lang="zh-CN" altLang="zh-CN" i="1" kern="100">
                            <a:latin typeface="Cambria Math" panose="02040503050406030204" pitchFamily="18" charset="0"/>
                            <a:ea typeface="+mj-ea"/>
                            <a:cs typeface="Times New Roman" panose="02020603050405020304" pitchFamily="18" charset="0"/>
                          </a:rPr>
                        </m:ctrlPr>
                      </m:fPr>
                      <m:num>
                        <m:r>
                          <a:rPr lang="en-US" altLang="zh-CN" i="1" kern="100">
                            <a:latin typeface="Cambria Math" panose="02040503050406030204" pitchFamily="18" charset="0"/>
                            <a:ea typeface="+mj-ea"/>
                            <a:cs typeface="Times New Roman" panose="02020603050405020304" pitchFamily="18" charset="0"/>
                          </a:rPr>
                          <m:t>𝑦</m:t>
                        </m:r>
                      </m:num>
                      <m:den>
                        <m:r>
                          <a:rPr lang="en-US" altLang="zh-CN" i="1" kern="100">
                            <a:latin typeface="Cambria Math" panose="02040503050406030204" pitchFamily="18" charset="0"/>
                            <a:ea typeface="+mj-ea"/>
                            <a:cs typeface="Times New Roman" panose="02020603050405020304" pitchFamily="18" charset="0"/>
                          </a:rPr>
                          <m:t>𝑎</m:t>
                        </m:r>
                      </m:den>
                    </m:f>
                    <m:r>
                      <a:rPr lang="en-US" altLang="zh-CN" kern="100">
                        <a:latin typeface="Cambria Math" panose="02040503050406030204" pitchFamily="18" charset="0"/>
                        <a:ea typeface="+mj-ea"/>
                        <a:cs typeface="Times New Roman" panose="02020603050405020304" pitchFamily="18" charset="0"/>
                      </a:rPr>
                      <m:t>+</m:t>
                    </m:r>
                    <m:f>
                      <m:fPr>
                        <m:ctrlPr>
                          <a:rPr lang="zh-CN" altLang="zh-CN" i="1" kern="100">
                            <a:latin typeface="Cambria Math" panose="02040503050406030204" pitchFamily="18" charset="0"/>
                            <a:ea typeface="+mj-ea"/>
                            <a:cs typeface="Times New Roman" panose="02020603050405020304" pitchFamily="18" charset="0"/>
                          </a:rPr>
                        </m:ctrlPr>
                      </m:fPr>
                      <m:num>
                        <m:r>
                          <a:rPr lang="en-US" altLang="zh-CN" kern="100">
                            <a:latin typeface="Cambria Math" panose="02040503050406030204" pitchFamily="18" charset="0"/>
                            <a:ea typeface="+mj-ea"/>
                            <a:cs typeface="Times New Roman" panose="02020603050405020304" pitchFamily="18" charset="0"/>
                          </a:rPr>
                          <m:t>(</m:t>
                        </m:r>
                        <m:r>
                          <a:rPr lang="en-US" altLang="zh-CN" kern="100">
                            <a:latin typeface="Cambria Math" panose="02040503050406030204" pitchFamily="18" charset="0"/>
                            <a:ea typeface="+mj-ea"/>
                            <a:cs typeface="Times New Roman" panose="02020603050405020304" pitchFamily="18" charset="0"/>
                          </a:rPr>
                          <m:t>1</m:t>
                        </m:r>
                        <m:r>
                          <a:rPr lang="en-US" altLang="zh-CN" i="1"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𝑦</m:t>
                        </m:r>
                        <m:r>
                          <a:rPr lang="en-US" altLang="zh-CN" kern="100">
                            <a:latin typeface="Cambria Math" panose="02040503050406030204" pitchFamily="18" charset="0"/>
                            <a:ea typeface="+mj-ea"/>
                            <a:cs typeface="Times New Roman" panose="02020603050405020304" pitchFamily="18" charset="0"/>
                          </a:rPr>
                          <m:t>)</m:t>
                        </m:r>
                      </m:num>
                      <m:den>
                        <m:r>
                          <a:rPr lang="en-US" altLang="zh-CN" kern="100">
                            <a:latin typeface="Cambria Math" panose="02040503050406030204" pitchFamily="18" charset="0"/>
                            <a:ea typeface="+mj-ea"/>
                            <a:cs typeface="Times New Roman" panose="02020603050405020304" pitchFamily="18" charset="0"/>
                          </a:rPr>
                          <m:t>(</m:t>
                        </m:r>
                        <m:r>
                          <a:rPr lang="en-US" altLang="zh-CN" kern="100">
                            <a:latin typeface="Cambria Math" panose="02040503050406030204" pitchFamily="18" charset="0"/>
                            <a:ea typeface="+mj-ea"/>
                            <a:cs typeface="Times New Roman" panose="02020603050405020304" pitchFamily="18" charset="0"/>
                          </a:rPr>
                          <m:t>1</m:t>
                        </m:r>
                        <m:r>
                          <a:rPr lang="en-US" altLang="zh-CN" i="1"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𝑎</m:t>
                        </m:r>
                        <m:r>
                          <a:rPr lang="en-US" altLang="zh-CN" kern="100">
                            <a:latin typeface="Cambria Math" panose="02040503050406030204" pitchFamily="18" charset="0"/>
                            <a:ea typeface="+mj-ea"/>
                            <a:cs typeface="Times New Roman" panose="02020603050405020304" pitchFamily="18" charset="0"/>
                          </a:rPr>
                          <m:t>)</m:t>
                        </m:r>
                      </m:den>
                    </m:f>
                    <m:r>
                      <a:rPr lang="en-US" altLang="zh-CN"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𝑎</m:t>
                    </m:r>
                    <m:r>
                      <a:rPr lang="en-US" altLang="zh-CN" kern="100">
                        <a:latin typeface="Cambria Math" panose="02040503050406030204" pitchFamily="18" charset="0"/>
                        <a:ea typeface="+mj-ea"/>
                        <a:cs typeface="Times New Roman" panose="02020603050405020304" pitchFamily="18" charset="0"/>
                      </a:rPr>
                      <m:t>(</m:t>
                    </m:r>
                    <m:r>
                      <a:rPr lang="en-US" altLang="zh-CN" kern="100">
                        <a:latin typeface="Cambria Math" panose="02040503050406030204" pitchFamily="18" charset="0"/>
                        <a:ea typeface="+mj-ea"/>
                        <a:cs typeface="Times New Roman" panose="02020603050405020304" pitchFamily="18" charset="0"/>
                      </a:rPr>
                      <m:t>1</m:t>
                    </m:r>
                    <m:r>
                      <a:rPr lang="en-US" altLang="zh-CN" i="1"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𝑎</m:t>
                    </m:r>
                    <m:r>
                      <a:rPr lang="en-US" altLang="zh-CN"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𝑎</m:t>
                    </m:r>
                    <m:r>
                      <a:rPr lang="en-US" altLang="zh-CN" i="1"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𝑦</m:t>
                    </m:r>
                  </m:oMath>
                </a14:m>
                <a:r>
                  <a:rPr lang="en-US" altLang="zh-CN" kern="100" dirty="0">
                    <a:latin typeface="+mj-ea"/>
                    <a:ea typeface="+mj-ea"/>
                    <a:cs typeface="Times New Roman" panose="02020603050405020304" pitchFamily="18" charset="0"/>
                  </a:rPr>
                  <a:t>  </a:t>
                </a:r>
                <a:endParaRPr lang="zh-CN" altLang="zh-CN" kern="100" dirty="0">
                  <a:effectLst/>
                  <a:latin typeface="+mj-ea"/>
                  <a:ea typeface="+mj-ea"/>
                  <a:cs typeface="Times New Roman" panose="02020603050405020304" pitchFamily="18" charset="0"/>
                </a:endParaRPr>
              </a:p>
            </p:txBody>
          </p:sp>
        </mc:Choice>
        <mc:Fallback>
          <p:sp>
            <p:nvSpPr>
              <p:cNvPr id="4" name="矩形 3"/>
              <p:cNvSpPr>
                <a:spLocks noRot="1" noChangeAspect="1" noMove="1" noResize="1" noEditPoints="1" noAdjustHandles="1" noChangeArrowheads="1" noChangeShapeType="1" noTextEdit="1"/>
              </p:cNvSpPr>
              <p:nvPr/>
            </p:nvSpPr>
            <p:spPr>
              <a:xfrm>
                <a:off x="2501462" y="1544991"/>
                <a:ext cx="7178566" cy="3695065"/>
              </a:xfrm>
              <a:prstGeom prst="rect">
                <a:avLst/>
              </a:prstGeom>
              <a:blipFill rotWithShape="1">
                <a:blip r:embed="rId1"/>
                <a:stretch>
                  <a:fillRect l="-3" t="-1" r="1" b="1"/>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反向传播算法</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4" name="矩形 3"/>
              <p:cNvSpPr/>
              <p:nvPr/>
            </p:nvSpPr>
            <p:spPr>
              <a:xfrm>
                <a:off x="668338" y="1585315"/>
                <a:ext cx="10870333" cy="4857997"/>
              </a:xfrm>
              <a:prstGeom prst="rect">
                <a:avLst/>
              </a:prstGeom>
            </p:spPr>
            <p:txBody>
              <a:bodyPr wrap="square">
                <a:spAutoFit/>
              </a:bodyPr>
              <a:lstStyle/>
              <a:p>
                <a:pPr algn="just">
                  <a:lnSpc>
                    <a:spcPts val="3400"/>
                  </a:lnSpc>
                  <a:spcAft>
                    <a:spcPts val="0"/>
                  </a:spcAft>
                </a:pPr>
                <a:r>
                  <a:rPr lang="zh-CN" altLang="en-US" kern="100" dirty="0">
                    <a:latin typeface="Calibri" panose="020F0502020204030204" pitchFamily="34" charset="0"/>
                    <a:ea typeface="宋体" panose="02010600030101010101" pitchFamily="2" charset="-122"/>
                    <a:cs typeface="宋体" panose="02010600030101010101" pitchFamily="2" charset="-122"/>
                  </a:rPr>
                  <a:t>     已知</a:t>
                </a:r>
                <a:r>
                  <a:rPr lang="zh-CN" altLang="zh-CN" kern="100" dirty="0">
                    <a:latin typeface="Calibri" panose="020F0502020204030204" pitchFamily="34" charset="0"/>
                    <a:ea typeface="宋体" panose="02010600030101010101" pitchFamily="2" charset="-122"/>
                    <a:cs typeface="宋体" panose="02010600030101010101" pitchFamily="2" charset="-122"/>
                  </a:rPr>
                  <a:t>：</a:t>
                </a:r>
                <a:r>
                  <a:rPr lang="zh-CN" altLang="zh-CN" kern="100" dirty="0">
                    <a:latin typeface="Calibri" panose="020F0502020204030204" pitchFamily="34" charset="0"/>
                    <a:ea typeface="宋体" panose="02010600030101010101" pitchFamily="2" charset="-122"/>
                    <a:cs typeface="Times New Roman" panose="02020603050405020304" pitchFamily="18" charset="0"/>
                  </a:rPr>
                  <a:t> </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𝑦</m:t>
                    </m:r>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ts val="3400"/>
                  </a:lnSpc>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r>
                  <a:rPr lang="zh-CN" altLang="en-US" kern="100" dirty="0">
                    <a:latin typeface="Calibri" panose="020F0502020204030204" pitchFamily="34" charset="0"/>
                    <a:ea typeface="宋体" panose="02010600030101010101" pitchFamily="2" charset="-122"/>
                    <a:cs typeface="Times New Roman" panose="02020603050405020304" pitchFamily="18" charset="0"/>
                  </a:rPr>
                  <a:t>由于：</a:t>
                </a:r>
                <a14:m>
                  <m:oMath xmlns:m="http://schemas.openxmlformats.org/officeDocument/2006/math">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𝑤</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sSup>
                      <m:sSupPr>
                        <m:ctrlPr>
                          <a:rPr lang="en-US" altLang="zh-CN" i="1" kern="10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𝑏</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oMath>
                </a14:m>
                <a:endParaRPr lang="en-US" altLang="zh-CN" kern="100" dirty="0">
                  <a:ea typeface="宋体" panose="02010600030101010101" pitchFamily="2" charset="-122"/>
                  <a:cs typeface="Times New Roman" panose="02020603050405020304" pitchFamily="18" charset="0"/>
                </a:endParaRPr>
              </a:p>
              <a:p>
                <a:pPr>
                  <a:lnSpc>
                    <a:spcPts val="3400"/>
                  </a:lnSpc>
                  <a:spcAft>
                    <a:spcPts val="0"/>
                  </a:spcAft>
                </a:pPr>
                <a:r>
                  <a:rPr lang="en-US" altLang="zh-CN" kern="100" dirty="0">
                    <a:ea typeface="宋体" panose="02010600030101010101" pitchFamily="2" charset="-122"/>
                    <a:cs typeface="Times New Roman" panose="02020603050405020304" pitchFamily="18" charset="0"/>
                  </a:rPr>
                  <a:t>    </a:t>
                </a:r>
                <a:r>
                  <a:rPr lang="zh-CN" altLang="en-US" kern="100" dirty="0">
                    <a:ea typeface="宋体" panose="02010600030101010101" pitchFamily="2" charset="-122"/>
                    <a:cs typeface="Times New Roman" panose="02020603050405020304" pitchFamily="18" charset="0"/>
                  </a:rPr>
                  <a:t>于是</a:t>
                </a:r>
                <a14:m>
                  <m:oMath xmlns:m="http://schemas.openxmlformats.org/officeDocument/2006/math">
                    <m:r>
                      <a:rPr lang="zh-CN" altLang="en-US"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i="1" kern="100">
                            <a:latin typeface="Cambria Math" panose="02040503050406030204" pitchFamily="18" charset="0"/>
                            <a:ea typeface="Cambria Math" panose="02040503050406030204" pitchFamily="18" charset="0"/>
                            <a:cs typeface="Times New Roman" panose="02020603050405020304" pitchFamily="18" charset="0"/>
                          </a:rPr>
                          <m:t>w</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𝑇</m:t>
                        </m:r>
                      </m:sup>
                    </m:sSup>
                  </m:oMath>
                </a14:m>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r>
                  <a:rPr lang="zh-CN" altLang="en-US" kern="100" dirty="0">
                    <a:latin typeface="Calibri" panose="020F0502020204030204" pitchFamily="34" charset="0"/>
                    <a:ea typeface="宋体" panose="02010600030101010101" pitchFamily="2" charset="-122"/>
                    <a:cs typeface="Times New Roman" panose="02020603050405020304" pitchFamily="18" charset="0"/>
                  </a:rPr>
                  <a:t>，</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nSpc>
                    <a:spcPts val="3400"/>
                  </a:lnSpc>
                  <a:spcAft>
                    <a:spcPts val="0"/>
                  </a:spcAft>
                </a:pPr>
                <a:r>
                  <a:rPr lang="en-US" altLang="zh-CN" kern="100" dirty="0">
                    <a:ea typeface="宋体" panose="02010600030101010101" pitchFamily="2" charset="-122"/>
                    <a:cs typeface="Times New Roman" panose="02020603050405020304" pitchFamily="18" charset="0"/>
                  </a:rPr>
                  <a:t>               </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𝑏</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oMath>
                </a14:m>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nSpc>
                    <a:spcPts val="3400"/>
                  </a:lnSpc>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r>
                  <a:rPr lang="zh-CN" altLang="en-US" kern="100" dirty="0">
                    <a:latin typeface="Calibri" panose="020F0502020204030204" pitchFamily="34" charset="0"/>
                    <a:ea typeface="宋体" panose="02010600030101010101" pitchFamily="2" charset="-122"/>
                    <a:cs typeface="Times New Roman" panose="02020603050405020304" pitchFamily="18" charset="0"/>
                  </a:rPr>
                  <a:t>还是由于：</a:t>
                </a:r>
                <a14:m>
                  <m:oMath xmlns:m="http://schemas.openxmlformats.org/officeDocument/2006/math">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𝑤</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sSup>
                      <m:sSupPr>
                        <m:ctrlPr>
                          <a:rPr lang="en-US" altLang="zh-CN" i="1" kern="10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𝑏</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oMath>
                </a14:m>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nSpc>
                    <a:spcPts val="3400"/>
                  </a:lnSpc>
                  <a:spcAft>
                    <a:spcPts val="0"/>
                  </a:spcAft>
                </a:pPr>
                <a:r>
                  <a:rPr lang="zh-CN" altLang="en-US" kern="100" dirty="0">
                    <a:ea typeface="宋体" panose="02010600030101010101" pitchFamily="2" charset="-122"/>
                    <a:cs typeface="Times New Roman" panose="02020603050405020304" pitchFamily="18" charset="0"/>
                  </a:rPr>
                  <a:t>    于是</a:t>
                </a:r>
                <a14:m>
                  <m:oMath xmlns:m="http://schemas.openxmlformats.org/officeDocument/2006/math">
                    <m:r>
                      <a:rPr lang="zh-CN" altLang="en-US" i="1" kern="100"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sSup>
                          <m:sSupPr>
                            <m:ctrlPr>
                              <a:rPr lang="en-US" altLang="zh-CN" i="1" kern="10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𝑤</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oMath>
                </a14:m>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ts val="3400"/>
                  </a:lnSpc>
                  <a:spcAft>
                    <a:spcPts val="0"/>
                  </a:spcAft>
                </a:pPr>
                <a14:m>
                  <m:oMathPara xmlns:m="http://schemas.openxmlformats.org/officeDocument/2006/math">
                    <m:oMathParaPr>
                      <m:jc m:val="left"/>
                    </m:oMathParaPr>
                    <m:oMath xmlns:m="http://schemas.openxmlformats.org/officeDocument/2006/math">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smtClean="0">
                          <a:latin typeface="Cambria Math" panose="02040503050406030204" pitchFamily="18" charset="0"/>
                          <a:ea typeface="宋体" panose="02010600030101010101" pitchFamily="2" charset="-122"/>
                          <a:cs typeface="Times New Roman" panose="02020603050405020304" pitchFamily="18" charset="0"/>
                        </a:rPr>
                        <m:t>𝑑</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sSup>
                            <m:sSupPr>
                              <m:ctrlPr>
                                <a:rPr lang="en-US" altLang="zh-CN" i="1" kern="10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𝑔</m:t>
                              </m:r>
                            </m:e>
                            <m:sup>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1</m:t>
                              </m:r>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zh-CN" altLang="zh-CN" i="1" kern="10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𝑤</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𝑔</m:t>
                          </m:r>
                        </m:e>
                        <m:sup>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1</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ts val="3400"/>
                  </a:lnSpc>
                  <a:spcAft>
                    <a:spcPts val="0"/>
                  </a:spcAft>
                </a:pPr>
                <a:r>
                  <a:rPr lang="zh-CN" altLang="en-US" kern="100" dirty="0">
                    <a:latin typeface="Calibri" panose="020F0502020204030204" pitchFamily="34" charset="0"/>
                    <a:ea typeface="宋体" panose="02010600030101010101" pitchFamily="2" charset="-122"/>
                    <a:cs typeface="Times New Roman" panose="02020603050405020304" pitchFamily="18" charset="0"/>
                  </a:rPr>
                  <a:t>     又由于：</a:t>
                </a:r>
                <a14:m>
                  <m:oMath xmlns:m="http://schemas.openxmlformats.org/officeDocument/2006/math">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𝑤</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m:rPr>
                        <m:sty m:val="p"/>
                      </m:rPr>
                      <a:rPr lang="en-US" altLang="zh-CN" i="1" kern="100">
                        <a:latin typeface="Cambria Math" panose="02040503050406030204" pitchFamily="18" charset="0"/>
                        <a:ea typeface="宋体" panose="02010600030101010101" pitchFamily="2" charset="-122"/>
                        <a:cs typeface="Times New Roman" panose="02020603050405020304" pitchFamily="18" charset="0"/>
                      </a:rPr>
                      <m:t>x</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𝑏</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oMath>
                </a14:m>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nSpc>
                    <a:spcPts val="3400"/>
                  </a:lnSpc>
                  <a:spcAft>
                    <a:spcPts val="0"/>
                  </a:spcAft>
                </a:pPr>
                <a:r>
                  <a:rPr lang="en-US" altLang="zh-CN" kern="100" dirty="0">
                    <a:ea typeface="宋体" panose="02010600030101010101" pitchFamily="2" charset="-122"/>
                    <a:cs typeface="Times New Roman" panose="02020603050405020304" pitchFamily="18" charset="0"/>
                  </a:rPr>
                  <a:t>    </a:t>
                </a:r>
                <a14:m>
                  <m:oMath xmlns:m="http://schemas.openxmlformats.org/officeDocument/2006/math">
                    <m:r>
                      <a:rPr lang="zh-CN" altLang="en-US" i="1" kern="100" dirty="0">
                        <a:latin typeface="Cambria Math" panose="02040503050406030204" pitchFamily="18" charset="0"/>
                        <a:ea typeface="宋体" panose="02010600030101010101" pitchFamily="2" charset="-122"/>
                        <a:cs typeface="Times New Roman" panose="02020603050405020304" pitchFamily="18" charset="0"/>
                      </a:rPr>
                      <m:t>于是：</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𝑤</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i="1" kern="100" dirty="0">
                  <a:latin typeface="Cambria Math" panose="02040503050406030204" pitchFamily="18" charset="0"/>
                  <a:ea typeface="宋体" panose="02010600030101010101" pitchFamily="2" charset="-122"/>
                  <a:cs typeface="Times New Roman" panose="02020603050405020304" pitchFamily="18" charset="0"/>
                </a:endParaRPr>
              </a:p>
              <a:p>
                <a:pPr>
                  <a:lnSpc>
                    <a:spcPts val="3400"/>
                  </a:lnSpc>
                  <a:spcAft>
                    <a:spcPts val="0"/>
                  </a:spcAft>
                </a:pPr>
                <a:r>
                  <a:rPr lang="en-US" altLang="zh-CN" kern="100" dirty="0">
                    <a:ea typeface="宋体" panose="02010600030101010101" pitchFamily="2" charset="-122"/>
                    <a:cs typeface="Times New Roman" panose="02020603050405020304" pitchFamily="18" charset="0"/>
                  </a:rPr>
                  <a:t>                </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𝑏</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oMath>
                </a14:m>
                <a:r>
                  <a:rPr lang="zh-CN" altLang="en-US" kern="100" dirty="0">
                    <a:latin typeface="Calibri" panose="020F0502020204030204" pitchFamily="34" charset="0"/>
                    <a:ea typeface="宋体" panose="02010600030101010101" pitchFamily="2" charset="-122"/>
                    <a:cs typeface="Times New Roman" panose="02020603050405020304" pitchFamily="18" charset="0"/>
                  </a:rPr>
                  <a:t>。</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ts val="3400"/>
                  </a:lnSpc>
                  <a:spcAft>
                    <a:spcPts val="0"/>
                  </a:spcAft>
                </a:pPr>
                <a:r>
                  <a:rPr lang="en-US" altLang="zh-CN" kern="100" dirty="0">
                    <a:latin typeface="Calibri" panose="020F0502020204030204" pitchFamily="34" charset="0"/>
                    <a:ea typeface="宋体" panose="02010600030101010101" pitchFamily="2" charset="-122"/>
                    <a:cs typeface="宋体" panose="02010600030101010101" pitchFamily="2" charset="-122"/>
                  </a:rPr>
                  <a:t>     </a:t>
                </a:r>
                <a:r>
                  <a:rPr lang="zh-CN" altLang="zh-CN" kern="100" dirty="0">
                    <a:latin typeface="Calibri" panose="020F0502020204030204" pitchFamily="34" charset="0"/>
                    <a:ea typeface="宋体" panose="02010600030101010101" pitchFamily="2" charset="-122"/>
                    <a:cs typeface="宋体" panose="02010600030101010101" pitchFamily="2" charset="-122"/>
                  </a:rPr>
                  <a:t>可以看出</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𝑤</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oMath>
                </a14:m>
                <a:r>
                  <a:rPr lang="zh-CN" altLang="zh-CN" kern="100" dirty="0">
                    <a:latin typeface="Calibri" panose="020F0502020204030204" pitchFamily="34" charset="0"/>
                    <a:ea typeface="宋体" panose="02010600030101010101" pitchFamily="2" charset="-122"/>
                    <a:cs typeface="宋体" panose="02010600030101010101" pitchFamily="2" charset="-122"/>
                  </a:rPr>
                  <a:t>和</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𝑤</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oMath>
                </a14:m>
                <a:r>
                  <a:rPr lang="zh-CN" altLang="zh-CN" kern="100" dirty="0">
                    <a:latin typeface="Calibri" panose="020F0502020204030204" pitchFamily="34" charset="0"/>
                    <a:ea typeface="宋体" panose="02010600030101010101" pitchFamily="2" charset="-122"/>
                    <a:cs typeface="宋体" panose="02010600030101010101" pitchFamily="2" charset="-122"/>
                  </a:rPr>
                  <a:t>非常相似，其中</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oMath>
                </a14:m>
                <a:r>
                  <a:rPr lang="zh-CN" altLang="zh-CN" kern="100" dirty="0">
                    <a:latin typeface="Calibri" panose="020F0502020204030204" pitchFamily="34" charset="0"/>
                    <a:ea typeface="宋体" panose="02010600030101010101" pitchFamily="2" charset="-122"/>
                    <a:cs typeface="宋体" panose="02010600030101010101" pitchFamily="2" charset="-122"/>
                  </a:rPr>
                  <a:t>扮演了</a:t>
                </a:r>
                <a14:m>
                  <m:oMath xmlns:m="http://schemas.openxmlformats.org/officeDocument/2006/math">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oMath>
                </a14:m>
                <a:r>
                  <a:rPr lang="zh-CN" altLang="zh-CN" kern="100" dirty="0">
                    <a:latin typeface="Calibri" panose="020F0502020204030204" pitchFamily="34" charset="0"/>
                    <a:ea typeface="宋体" panose="02010600030101010101" pitchFamily="2" charset="-122"/>
                    <a:cs typeface="宋体" panose="02010600030101010101" pitchFamily="2" charset="-122"/>
                  </a:rPr>
                  <a:t>的角色，</a:t>
                </a:r>
                <a14:m>
                  <m:oMath xmlns:m="http://schemas.openxmlformats.org/officeDocument/2006/math">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𝑇</m:t>
                        </m:r>
                      </m:sup>
                    </m:sSup>
                  </m:oMath>
                </a14:m>
                <a:r>
                  <a:rPr lang="zh-CN" altLang="zh-CN" kern="100" dirty="0">
                    <a:latin typeface="Calibri" panose="020F0502020204030204" pitchFamily="34" charset="0"/>
                    <a:ea typeface="宋体" panose="02010600030101010101" pitchFamily="2" charset="-122"/>
                    <a:cs typeface="宋体" panose="02010600030101010101" pitchFamily="2" charset="-122"/>
                  </a:rPr>
                  <a:t>等同于</a:t>
                </a:r>
                <a14:m>
                  <m:oMath xmlns:m="http://schemas.openxmlformats.org/officeDocument/2006/math">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𝑇</m:t>
                        </m:r>
                      </m:sup>
                    </m:sSup>
                  </m:oMath>
                </a14:m>
                <a:r>
                  <a:rPr lang="zh-CN" altLang="zh-CN" kern="100" dirty="0">
                    <a:latin typeface="Calibri" panose="020F0502020204030204" pitchFamily="34" charset="0"/>
                    <a:ea typeface="宋体" panose="02010600030101010101" pitchFamily="2" charset="-122"/>
                    <a:cs typeface="宋体" panose="02010600030101010101" pitchFamily="2" charset="-122"/>
                  </a:rPr>
                  <a:t>。</a:t>
                </a: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mc:Choice>
        <mc:Fallback>
          <p:sp>
            <p:nvSpPr>
              <p:cNvPr id="4" name="矩形 3"/>
              <p:cNvSpPr>
                <a:spLocks noRot="1" noChangeAspect="1" noMove="1" noResize="1" noEditPoints="1" noAdjustHandles="1" noChangeArrowheads="1" noChangeShapeType="1" noTextEdit="1"/>
              </p:cNvSpPr>
              <p:nvPr/>
            </p:nvSpPr>
            <p:spPr>
              <a:xfrm>
                <a:off x="668338" y="1585315"/>
                <a:ext cx="10870333" cy="4857997"/>
              </a:xfrm>
              <a:prstGeom prst="rect">
                <a:avLst/>
              </a:prstGeom>
              <a:blipFill rotWithShape="1">
                <a:blip r:embed="rId1"/>
                <a:stretch>
                  <a:fillRect l="-3" t="-7" r="1" b="12"/>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本章目录</a:t>
            </a:r>
            <a:endParaRPr lang="zh-CN" altLang="en-US" dirty="0">
              <a:solidFill>
                <a:schemeClr val="tx1"/>
              </a:solidFill>
            </a:endParaRPr>
          </a:p>
        </p:txBody>
      </p:sp>
      <p:sp>
        <p:nvSpPr>
          <p:cNvPr id="32" name="TextBox 6"/>
          <p:cNvSpPr txBox="1">
            <a:spLocks noChangeArrowheads="1"/>
          </p:cNvSpPr>
          <p:nvPr/>
        </p:nvSpPr>
        <p:spPr bwMode="auto">
          <a:xfrm>
            <a:off x="2986634" y="2506267"/>
            <a:ext cx="6527236"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eaLnBrk="1" hangingPunct="1">
              <a:defRPr sz="3600">
                <a:latin typeface="Impact" panose="020B0806030902050204" pitchFamily="34" charset="0"/>
              </a:defRPr>
            </a:lvl1pPr>
            <a:lvl2pPr marL="742950" indent="-285750">
              <a:defRPr>
                <a:latin typeface="等线" panose="02010600030101010101" charset="-122"/>
                <a:ea typeface="宋体" panose="02010600030101010101" pitchFamily="2" charset="-122"/>
              </a:defRPr>
            </a:lvl2pPr>
            <a:lvl3pPr marL="1143000" indent="-228600">
              <a:defRPr>
                <a:latin typeface="等线" panose="02010600030101010101" charset="-122"/>
                <a:ea typeface="宋体" panose="02010600030101010101" pitchFamily="2" charset="-122"/>
              </a:defRPr>
            </a:lvl3pPr>
            <a:lvl4pPr marL="1600200" indent="-228600">
              <a:defRPr>
                <a:latin typeface="等线" panose="02010600030101010101" charset="-122"/>
                <a:ea typeface="宋体" panose="02010600030101010101" pitchFamily="2" charset="-122"/>
              </a:defRPr>
            </a:lvl4pPr>
            <a:lvl5pPr marL="2057400" indent="-228600">
              <a:defRPr>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9pPr>
          </a:lstStyle>
          <a:p>
            <a:r>
              <a:rPr lang="en-US" altLang="zh-CN" b="1" dirty="0"/>
              <a:t>01    </a:t>
            </a:r>
            <a:r>
              <a:rPr lang="zh-CN" altLang="en-US" dirty="0">
                <a:sym typeface="+mn-ea"/>
              </a:rPr>
              <a:t>神经网络</a:t>
            </a:r>
            <a:r>
              <a:rPr lang="zh-CN" altLang="en-US" dirty="0">
                <a:sym typeface="+mn-ea"/>
              </a:rPr>
              <a:t>的基本概念</a:t>
            </a:r>
            <a:endParaRPr lang="zh-CN" altLang="en-US" dirty="0"/>
          </a:p>
        </p:txBody>
      </p:sp>
      <p:sp>
        <p:nvSpPr>
          <p:cNvPr id="47" name="TextBox 10"/>
          <p:cNvSpPr txBox="1">
            <a:spLocks noChangeArrowheads="1"/>
          </p:cNvSpPr>
          <p:nvPr/>
        </p:nvSpPr>
        <p:spPr bwMode="auto">
          <a:xfrm>
            <a:off x="2995295" y="4690745"/>
            <a:ext cx="534416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sym typeface="+mn-ea"/>
              </a:rPr>
              <a:t>全连接模型</a:t>
            </a:r>
            <a:endParaRPr lang="zh-CN" altLang="en-US" sz="3600" dirty="0">
              <a:latin typeface="Impact" panose="020B0806030902050204" pitchFamily="34" charset="0"/>
              <a:ea typeface="微软雅黑" panose="020B0503020204020204" pitchFamily="34" charset="-122"/>
            </a:endParaRPr>
          </a:p>
        </p:txBody>
      </p:sp>
      <p:sp>
        <p:nvSpPr>
          <p:cNvPr id="6" name="TextBox 10"/>
          <p:cNvSpPr txBox="1">
            <a:spLocks noChangeArrowheads="1"/>
          </p:cNvSpPr>
          <p:nvPr/>
        </p:nvSpPr>
        <p:spPr bwMode="auto">
          <a:xfrm>
            <a:off x="2980349" y="3254326"/>
            <a:ext cx="5072418"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pitchFamily="34" charset="-122"/>
              </a:rPr>
              <a:t>02    </a:t>
            </a:r>
            <a:r>
              <a:rPr lang="zh-CN" altLang="zh-CN" sz="3600" dirty="0">
                <a:solidFill>
                  <a:schemeClr val="tx1"/>
                </a:solidFill>
                <a:latin typeface="Impact" panose="020B0806030902050204" pitchFamily="34" charset="0"/>
                <a:ea typeface="微软雅黑" panose="020B0503020204020204" pitchFamily="34" charset="-122"/>
                <a:sym typeface="+mn-ea"/>
              </a:rPr>
              <a:t>定义</a:t>
            </a:r>
            <a:r>
              <a:rPr lang="zh-CN" altLang="en-US" sz="3600" dirty="0">
                <a:solidFill>
                  <a:schemeClr val="tx1"/>
                </a:solidFill>
                <a:latin typeface="Impact" panose="020B0806030902050204" pitchFamily="34" charset="0"/>
                <a:ea typeface="微软雅黑" panose="020B0503020204020204" pitchFamily="34" charset="-122"/>
                <a:sym typeface="+mn-ea"/>
              </a:rPr>
              <a:t>神经网络</a:t>
            </a:r>
            <a:endParaRPr lang="zh-CN" altLang="en-US" sz="3600" dirty="0">
              <a:solidFill>
                <a:schemeClr val="tx1"/>
              </a:solidFill>
              <a:latin typeface="Impact" panose="020B0806030902050204" pitchFamily="34" charset="0"/>
              <a:ea typeface="微软雅黑" panose="020B0503020204020204" pitchFamily="34" charset="-122"/>
              <a:sym typeface="+mn-ea"/>
            </a:endParaRPr>
          </a:p>
        </p:txBody>
      </p:sp>
      <p:sp>
        <p:nvSpPr>
          <p:cNvPr id="7" name="TextBox 11"/>
          <p:cNvSpPr txBox="1">
            <a:spLocks noChangeArrowheads="1"/>
          </p:cNvSpPr>
          <p:nvPr/>
        </p:nvSpPr>
        <p:spPr bwMode="auto">
          <a:xfrm>
            <a:off x="2980055" y="4004945"/>
            <a:ext cx="379730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pitchFamily="34" charset="-122"/>
              </a:rPr>
              <a:t>03    </a:t>
            </a:r>
            <a:r>
              <a:rPr lang="zh-CN" altLang="en-US" sz="3600" dirty="0">
                <a:latin typeface="Impact" panose="020B0806030902050204" pitchFamily="34" charset="0"/>
                <a:ea typeface="微软雅黑" panose="020B0503020204020204" pitchFamily="34" charset="-122"/>
                <a:sym typeface="+mn-ea"/>
              </a:rPr>
              <a:t>训练神经网络</a:t>
            </a:r>
            <a:endParaRPr lang="zh-CN" altLang="en-US" sz="3600" dirty="0">
              <a:solidFill>
                <a:schemeClr val="tx1"/>
              </a:solidFill>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反向传播算法</a:t>
            </a:r>
            <a:endParaRPr lang="zh-CN" altLang="en-US" dirty="0">
              <a:solidFill>
                <a:schemeClr val="tx1"/>
              </a:solidFill>
            </a:endParaRPr>
          </a:p>
        </p:txBody>
      </p:sp>
      <p:sp>
        <p:nvSpPr>
          <p:cNvPr id="14" name="文本框 6"/>
          <p:cNvSpPr txBox="1"/>
          <p:nvPr/>
        </p:nvSpPr>
        <p:spPr>
          <a:xfrm>
            <a:off x="668337" y="1772171"/>
            <a:ext cx="10766800" cy="3969385"/>
          </a:xfrm>
          <a:prstGeom prst="rect">
            <a:avLst/>
          </a:prstGeom>
          <a:noFill/>
        </p:spPr>
        <p:txBody>
          <a:bodyPr wrap="square">
            <a:spAutoFit/>
          </a:bodyPr>
          <a:lstStyle/>
          <a:p>
            <a:pPr marL="0" indent="0">
              <a:lnSpc>
                <a:spcPct val="150000"/>
              </a:lnSpc>
              <a:buFont typeface="Arial" panose="020B0604020202020204" pitchFamily="34" charset="0"/>
              <a:buNone/>
            </a:pPr>
            <a:r>
              <a:rPr lang="zh-CN" altLang="en-US" b="1" dirty="0">
                <a:ln>
                  <a:noFill/>
                </a:ln>
                <a:effectLst/>
                <a:sym typeface="+mn-ea"/>
              </a:rPr>
              <a:t>结论</a:t>
            </a:r>
            <a:endParaRPr kumimoji="0" lang="zh-CN" altLang="zh-CN" b="1" i="0" u="none" strike="noStrike" cap="none" normalizeH="0" baseline="0" dirty="0">
              <a:ln>
                <a:noFill/>
              </a:ln>
              <a:solidFill>
                <a:schemeClr val="tx1"/>
              </a:solidFill>
              <a:effectLst/>
              <a:latin typeface="Arial" panose="020B0604020202020204" pitchFamily="34" charset="0"/>
            </a:endParaRPr>
          </a:p>
          <a:p>
            <a:pPr marL="342900" indent="-342900">
              <a:lnSpc>
                <a:spcPct val="150000"/>
              </a:lnSpc>
              <a:buFont typeface="Arial" panose="020B0604020202020204" pitchFamily="34" charset="0"/>
              <a:buChar char="•"/>
            </a:pPr>
            <a:r>
              <a:rPr lang="zh-CN" altLang="en-US" dirty="0"/>
              <a:t>可见，只要知道下一层神经元</a:t>
            </a:r>
            <a:r>
              <a:rPr lang="zh-CN" altLang="en-US" sz="2400" dirty="0"/>
              <a:t>权重和阈值</a:t>
            </a:r>
            <a:r>
              <a:rPr lang="zh-CN" altLang="en-US" dirty="0"/>
              <a:t>的梯度，即可计算当前层神经元</a:t>
            </a:r>
            <a:r>
              <a:rPr lang="zh-CN" altLang="en-US" sz="2400" dirty="0"/>
              <a:t>权重和阈值</a:t>
            </a:r>
            <a:r>
              <a:rPr lang="zh-CN" altLang="en-US" dirty="0"/>
              <a:t>的梯度。</a:t>
            </a:r>
            <a:endParaRPr lang="en-US" altLang="zh-CN" dirty="0"/>
          </a:p>
          <a:p>
            <a:pPr marL="342900" indent="-342900">
              <a:lnSpc>
                <a:spcPct val="150000"/>
              </a:lnSpc>
              <a:buFont typeface="Arial" panose="020B0604020202020204" pitchFamily="34" charset="0"/>
              <a:buChar char="•"/>
            </a:pPr>
            <a:r>
              <a:rPr lang="zh-CN" altLang="en-US" dirty="0"/>
              <a:t>因此，可以计算输出层神经元</a:t>
            </a:r>
            <a:r>
              <a:rPr lang="zh-CN" altLang="en-US" sz="2400" dirty="0"/>
              <a:t>权重和阈值</a:t>
            </a:r>
            <a:r>
              <a:rPr lang="zh-CN" altLang="en-US" dirty="0"/>
              <a:t>的梯度，从而计算出全网络神经元</a:t>
            </a:r>
            <a:r>
              <a:rPr lang="zh-CN" altLang="en-US" sz="2400" dirty="0"/>
              <a:t>权重和阈值</a:t>
            </a:r>
            <a:r>
              <a:rPr lang="zh-CN" altLang="en-US" dirty="0"/>
              <a:t>的梯度。</a:t>
            </a:r>
            <a:endParaRPr lang="en-US" altLang="zh-CN" dirty="0"/>
          </a:p>
          <a:p>
            <a:pPr marL="342900" indent="-342900">
              <a:lnSpc>
                <a:spcPct val="150000"/>
              </a:lnSpc>
              <a:buFont typeface="Arial" panose="020B0604020202020204" pitchFamily="34" charset="0"/>
              <a:buChar char="•"/>
            </a:pPr>
            <a:r>
              <a:rPr lang="zh-CN" altLang="en-US" dirty="0"/>
              <a:t>最终达到训练网络的目的。</a:t>
            </a:r>
            <a:endParaRPr lang="en-US" altLang="zh-CN" dirty="0"/>
          </a:p>
          <a:p>
            <a:pPr marL="342900" indent="-342900">
              <a:lnSpc>
                <a:spcPct val="150000"/>
              </a:lnSpc>
              <a:buFont typeface="Arial" panose="020B0604020202020204" pitchFamily="34" charset="0"/>
              <a:buChar char="•"/>
            </a:pPr>
            <a:r>
              <a:rPr lang="zh-CN" altLang="en-US" dirty="0">
                <a:solidFill>
                  <a:schemeClr val="tx1"/>
                </a:solidFill>
              </a:rPr>
              <a:t>这就是</a:t>
            </a:r>
            <a:r>
              <a:rPr lang="zh-CN" altLang="en-US" dirty="0"/>
              <a:t>反向传播算法</a:t>
            </a:r>
            <a:r>
              <a:rPr lang="en-US" altLang="zh-CN" dirty="0"/>
              <a:t>(Backpropagation Algorithm, BP</a:t>
            </a:r>
            <a:r>
              <a:rPr lang="zh-CN" altLang="en-US" dirty="0"/>
              <a:t>算法</a:t>
            </a:r>
            <a:r>
              <a:rPr lang="en-US" altLang="zh-CN" dirty="0">
                <a:solidFill>
                  <a:schemeClr val="tx1"/>
                </a:solidFill>
              </a:rPr>
              <a:t>)</a:t>
            </a:r>
            <a:r>
              <a:rPr lang="zh-CN" altLang="en-US" dirty="0">
                <a:solidFill>
                  <a:schemeClr val="tx1"/>
                </a:solidFill>
              </a:rPr>
              <a:t>的精髓。</a:t>
            </a:r>
            <a:endParaRPr lang="en-US" altLang="zh-CN" dirty="0"/>
          </a:p>
        </p:txBody>
      </p:sp>
    </p:spTree>
  </p:cSld>
  <p:clrMapOvr>
    <a:masterClrMapping/>
  </p:clrMapOvr>
  <p:transition advTm="8005"/>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反向传播算法</a:t>
            </a:r>
            <a:endParaRPr lang="zh-CN" altLang="en-US" dirty="0">
              <a:solidFill>
                <a:schemeClr val="tx1"/>
              </a:solidFill>
            </a:endParaRPr>
          </a:p>
        </p:txBody>
      </p:sp>
      <p:sp>
        <p:nvSpPr>
          <p:cNvPr id="7" name="Rectangle 1"/>
          <p:cNvSpPr>
            <a:spLocks noChangeArrowheads="1"/>
          </p:cNvSpPr>
          <p:nvPr/>
        </p:nvSpPr>
        <p:spPr bwMode="auto">
          <a:xfrm>
            <a:off x="708075" y="1401952"/>
            <a:ext cx="2836983" cy="494987"/>
          </a:xfrm>
          <a:prstGeom prst="rect">
            <a:avLst/>
          </a:prstGeom>
          <a:solidFill>
            <a:schemeClr val="bg1"/>
          </a:solidFill>
          <a:ln>
            <a:noFill/>
          </a:ln>
          <a:effectLst/>
        </p:spPr>
        <p:txBody>
          <a:bodyPr vert="horz" wrap="square" lIns="0" tIns="31740" rIns="0" bIns="3174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800" dirty="0"/>
              <a:t>算法流程回顾</a:t>
            </a:r>
            <a:r>
              <a:rPr kumimoji="0" lang="zh-CN" altLang="en-US" sz="2800" b="0" i="0" u="none" strike="noStrike" cap="none" normalizeH="0" baseline="0" dirty="0">
                <a:ln>
                  <a:noFill/>
                </a:ln>
                <a:solidFill>
                  <a:schemeClr val="tx1"/>
                </a:solidFill>
                <a:effectLst/>
                <a:latin typeface="Arial" panose="020B0604020202020204" pitchFamily="34" charset="0"/>
              </a:rPr>
              <a:t>：</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3" name="TextBox 2"/>
          <p:cNvSpPr txBox="1"/>
          <p:nvPr/>
        </p:nvSpPr>
        <p:spPr>
          <a:xfrm>
            <a:off x="156522" y="1951524"/>
            <a:ext cx="5271914" cy="4192430"/>
          </a:xfrm>
          <a:prstGeom prst="rect">
            <a:avLst/>
          </a:prstGeom>
          <a:noFill/>
        </p:spPr>
        <p:txBody>
          <a:bodyPr wrap="square" rtlCol="0">
            <a:spAutoFit/>
          </a:bodyPr>
          <a:lstStyle/>
          <a:p>
            <a:pPr>
              <a:lnSpc>
                <a:spcPct val="150000"/>
              </a:lnSpc>
            </a:pPr>
            <a:r>
              <a:rPr lang="en-US" altLang="zh-CN" sz="2000" dirty="0"/>
              <a:t>1.</a:t>
            </a:r>
            <a:r>
              <a:rPr lang="zh-CN" altLang="en-US" sz="2000" dirty="0"/>
              <a:t>将输入样本提供给输入层神经元；</a:t>
            </a:r>
            <a:endParaRPr lang="en-US" altLang="zh-CN" sz="2000" dirty="0"/>
          </a:p>
          <a:p>
            <a:pPr>
              <a:lnSpc>
                <a:spcPct val="150000"/>
              </a:lnSpc>
            </a:pPr>
            <a:r>
              <a:rPr lang="en-US" altLang="zh-CN" sz="2000" dirty="0"/>
              <a:t>2.</a:t>
            </a:r>
            <a:r>
              <a:rPr lang="zh-CN" altLang="en-US" sz="2000" dirty="0"/>
              <a:t>逐层将信号前传至隐层、输出层，产生输出层的结果；</a:t>
            </a:r>
            <a:endParaRPr lang="en-US" altLang="zh-CN" sz="2000" dirty="0"/>
          </a:p>
          <a:p>
            <a:pPr>
              <a:lnSpc>
                <a:spcPct val="150000"/>
              </a:lnSpc>
            </a:pPr>
            <a:r>
              <a:rPr lang="en-US" altLang="zh-CN" sz="2000" dirty="0"/>
              <a:t>3.</a:t>
            </a:r>
            <a:r>
              <a:rPr lang="zh-CN" altLang="en-US" sz="2000" dirty="0"/>
              <a:t>计算输出层误差；</a:t>
            </a:r>
            <a:endParaRPr lang="en-US" altLang="zh-CN" sz="2000" dirty="0"/>
          </a:p>
          <a:p>
            <a:pPr>
              <a:lnSpc>
                <a:spcPct val="150000"/>
              </a:lnSpc>
            </a:pPr>
            <a:r>
              <a:rPr lang="en-US" altLang="zh-CN" sz="2000" dirty="0"/>
              <a:t>4.</a:t>
            </a:r>
            <a:r>
              <a:rPr lang="zh-CN" altLang="en-US" sz="2000" dirty="0"/>
              <a:t>对输出层神经元权重和阈值进行调整；</a:t>
            </a:r>
            <a:endParaRPr lang="en-US" altLang="zh-CN" sz="2000" dirty="0"/>
          </a:p>
          <a:p>
            <a:pPr>
              <a:lnSpc>
                <a:spcPct val="150000"/>
              </a:lnSpc>
            </a:pPr>
            <a:r>
              <a:rPr lang="en-US" altLang="zh-CN" sz="2000" dirty="0"/>
              <a:t>5.</a:t>
            </a:r>
            <a:r>
              <a:rPr lang="zh-CN" altLang="en-US" sz="2000" dirty="0"/>
              <a:t>将误差反向传播至隐藏层神经元；</a:t>
            </a:r>
            <a:endParaRPr lang="en-US" altLang="zh-CN" sz="2000" dirty="0"/>
          </a:p>
          <a:p>
            <a:pPr>
              <a:lnSpc>
                <a:spcPct val="150000"/>
              </a:lnSpc>
            </a:pPr>
            <a:r>
              <a:rPr lang="en-US" altLang="zh-CN" sz="2000" dirty="0"/>
              <a:t>6.</a:t>
            </a:r>
            <a:r>
              <a:rPr lang="zh-CN" altLang="en-US" sz="2000" dirty="0"/>
              <a:t>对隐层神经元权重和阈值进行调整；</a:t>
            </a:r>
            <a:endParaRPr lang="en-US" altLang="zh-CN" sz="2000" dirty="0"/>
          </a:p>
          <a:p>
            <a:pPr>
              <a:lnSpc>
                <a:spcPct val="150000"/>
              </a:lnSpc>
            </a:pPr>
            <a:r>
              <a:rPr lang="en-US" altLang="zh-CN" sz="2000" dirty="0"/>
              <a:t>7.</a:t>
            </a:r>
            <a:r>
              <a:rPr lang="zh-CN" altLang="en-US" sz="2000" dirty="0"/>
              <a:t>上述过程循环进行，直至达到某种停止条件为止。</a:t>
            </a:r>
            <a:endParaRPr lang="zh-CN" altLang="en-US" sz="2000" dirty="0"/>
          </a:p>
        </p:txBody>
      </p:sp>
      <p:grpSp>
        <p:nvGrpSpPr>
          <p:cNvPr id="83" name="组合 82"/>
          <p:cNvGrpSpPr/>
          <p:nvPr/>
        </p:nvGrpSpPr>
        <p:grpSpPr>
          <a:xfrm>
            <a:off x="5442585" y="1336040"/>
            <a:ext cx="6592570" cy="5394325"/>
            <a:chOff x="8571" y="2104"/>
            <a:chExt cx="10382" cy="8495"/>
          </a:xfrm>
        </p:grpSpPr>
        <p:graphicFrame>
          <p:nvGraphicFramePr>
            <p:cNvPr id="9" name="对象 8"/>
            <p:cNvGraphicFramePr>
              <a:graphicFrameLocks noChangeAspect="1"/>
            </p:cNvGraphicFramePr>
            <p:nvPr/>
          </p:nvGraphicFramePr>
          <p:xfrm>
            <a:off x="11327" y="5424"/>
            <a:ext cx="629" cy="755"/>
          </p:xfrm>
          <a:graphic>
            <a:graphicData uri="http://schemas.openxmlformats.org/presentationml/2006/ole">
              <mc:AlternateContent xmlns:mc="http://schemas.openxmlformats.org/markup-compatibility/2006">
                <mc:Choice xmlns:v="urn:schemas-microsoft-com:vml" Requires="v">
                  <p:oleObj spid="_x0000_s2" name="Equation" r:id="rId1" imgW="4572000" imgH="5486400" progId="Equation.DSMT4">
                    <p:embed/>
                  </p:oleObj>
                </mc:Choice>
                <mc:Fallback>
                  <p:oleObj name="Equation" r:id="rId1" imgW="4572000" imgH="5486400" progId="Equation.DSMT4">
                    <p:embed/>
                    <p:pic>
                      <p:nvPicPr>
                        <p:cNvPr id="0" name="对象 8"/>
                        <p:cNvPicPr/>
                        <p:nvPr/>
                      </p:nvPicPr>
                      <p:blipFill>
                        <a:blip r:embed="rId2"/>
                        <a:stretch>
                          <a:fillRect/>
                        </a:stretch>
                      </p:blipFill>
                      <p:spPr>
                        <a:xfrm>
                          <a:off x="11327" y="5424"/>
                          <a:ext cx="629" cy="755"/>
                        </a:xfrm>
                        <a:prstGeom prst="rect">
                          <a:avLst/>
                        </a:prstGeom>
                      </p:spPr>
                    </p:pic>
                  </p:oleObj>
                </mc:Fallback>
              </mc:AlternateContent>
            </a:graphicData>
          </a:graphic>
        </p:graphicFrame>
        <p:sp>
          <p:nvSpPr>
            <p:cNvPr id="11" name="Google Shape;3214;p51"/>
            <p:cNvSpPr/>
            <p:nvPr/>
          </p:nvSpPr>
          <p:spPr>
            <a:xfrm>
              <a:off x="8896" y="6178"/>
              <a:ext cx="1153" cy="1104"/>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 name="Google Shape;3215;p51"/>
            <p:cNvSpPr/>
            <p:nvPr/>
          </p:nvSpPr>
          <p:spPr>
            <a:xfrm>
              <a:off x="8896" y="7838"/>
              <a:ext cx="1153" cy="1104"/>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 name="Google Shape;3216;p51"/>
            <p:cNvSpPr/>
            <p:nvPr/>
          </p:nvSpPr>
          <p:spPr>
            <a:xfrm>
              <a:off x="8896" y="4519"/>
              <a:ext cx="1153" cy="1104"/>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 name="Google Shape;3221;p51"/>
            <p:cNvSpPr/>
            <p:nvPr/>
          </p:nvSpPr>
          <p:spPr>
            <a:xfrm>
              <a:off x="13262" y="5186"/>
              <a:ext cx="1153" cy="1104"/>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5" name="Google Shape;3222;p51"/>
            <p:cNvSpPr/>
            <p:nvPr/>
          </p:nvSpPr>
          <p:spPr>
            <a:xfrm>
              <a:off x="13269" y="6910"/>
              <a:ext cx="1153" cy="1104"/>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 name="Google Shape;3223;p51"/>
            <p:cNvSpPr/>
            <p:nvPr/>
          </p:nvSpPr>
          <p:spPr>
            <a:xfrm>
              <a:off x="13289" y="3705"/>
              <a:ext cx="1153" cy="1104"/>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9" name="Google Shape;3224;p51"/>
            <p:cNvCxnSpPr>
              <a:stCxn id="13" idx="6"/>
              <a:endCxn id="14" idx="2"/>
            </p:cNvCxnSpPr>
            <p:nvPr/>
          </p:nvCxnSpPr>
          <p:spPr>
            <a:xfrm>
              <a:off x="10048" y="5071"/>
              <a:ext cx="3214" cy="667"/>
            </a:xfrm>
            <a:prstGeom prst="straightConnector1">
              <a:avLst/>
            </a:prstGeom>
            <a:noFill/>
            <a:ln w="9525" cap="flat" cmpd="sng">
              <a:solidFill>
                <a:schemeClr val="dk2"/>
              </a:solidFill>
              <a:prstDash val="solid"/>
              <a:round/>
              <a:headEnd type="none" w="med" len="med"/>
              <a:tailEnd type="triangle" w="med" len="med"/>
            </a:ln>
          </p:spPr>
        </p:cxnSp>
        <p:cxnSp>
          <p:nvCxnSpPr>
            <p:cNvPr id="20" name="Google Shape;3225;p51"/>
            <p:cNvCxnSpPr>
              <a:stCxn id="13" idx="6"/>
              <a:endCxn id="16" idx="2"/>
            </p:cNvCxnSpPr>
            <p:nvPr/>
          </p:nvCxnSpPr>
          <p:spPr>
            <a:xfrm flipV="1">
              <a:off x="10048" y="4257"/>
              <a:ext cx="3241" cy="814"/>
            </a:xfrm>
            <a:prstGeom prst="straightConnector1">
              <a:avLst/>
            </a:prstGeom>
            <a:noFill/>
            <a:ln w="9525" cap="flat" cmpd="sng">
              <a:solidFill>
                <a:schemeClr val="dk2"/>
              </a:solidFill>
              <a:prstDash val="solid"/>
              <a:round/>
              <a:headEnd type="none" w="med" len="med"/>
              <a:tailEnd type="triangle" w="med" len="med"/>
            </a:ln>
          </p:spPr>
        </p:cxnSp>
        <p:cxnSp>
          <p:nvCxnSpPr>
            <p:cNvPr id="21" name="Google Shape;3227;p51"/>
            <p:cNvCxnSpPr>
              <a:stCxn id="11" idx="6"/>
              <a:endCxn id="16" idx="2"/>
            </p:cNvCxnSpPr>
            <p:nvPr/>
          </p:nvCxnSpPr>
          <p:spPr>
            <a:xfrm flipV="1">
              <a:off x="10048" y="4257"/>
              <a:ext cx="3241" cy="2473"/>
            </a:xfrm>
            <a:prstGeom prst="straightConnector1">
              <a:avLst/>
            </a:prstGeom>
            <a:noFill/>
            <a:ln w="9525" cap="flat" cmpd="sng">
              <a:solidFill>
                <a:schemeClr val="dk2"/>
              </a:solidFill>
              <a:prstDash val="solid"/>
              <a:round/>
              <a:headEnd type="none" w="med" len="med"/>
              <a:tailEnd type="triangle" w="med" len="med"/>
            </a:ln>
          </p:spPr>
        </p:cxnSp>
        <p:cxnSp>
          <p:nvCxnSpPr>
            <p:cNvPr id="22" name="Google Shape;3228;p51"/>
            <p:cNvCxnSpPr>
              <a:stCxn id="11" idx="6"/>
              <a:endCxn id="14" idx="2"/>
            </p:cNvCxnSpPr>
            <p:nvPr/>
          </p:nvCxnSpPr>
          <p:spPr>
            <a:xfrm flipV="1">
              <a:off x="10048" y="5738"/>
              <a:ext cx="3214" cy="992"/>
            </a:xfrm>
            <a:prstGeom prst="straightConnector1">
              <a:avLst/>
            </a:prstGeom>
            <a:noFill/>
            <a:ln w="9525" cap="flat" cmpd="sng">
              <a:solidFill>
                <a:schemeClr val="dk2"/>
              </a:solidFill>
              <a:prstDash val="solid"/>
              <a:round/>
              <a:headEnd type="none" w="med" len="med"/>
              <a:tailEnd type="triangle" w="med" len="med"/>
            </a:ln>
          </p:spPr>
        </p:cxnSp>
        <p:cxnSp>
          <p:nvCxnSpPr>
            <p:cNvPr id="23" name="Google Shape;3229;p51"/>
            <p:cNvCxnSpPr>
              <a:stCxn id="11" idx="6"/>
              <a:endCxn id="15" idx="2"/>
            </p:cNvCxnSpPr>
            <p:nvPr/>
          </p:nvCxnSpPr>
          <p:spPr>
            <a:xfrm>
              <a:off x="10048" y="6730"/>
              <a:ext cx="3221" cy="732"/>
            </a:xfrm>
            <a:prstGeom prst="straightConnector1">
              <a:avLst/>
            </a:prstGeom>
            <a:noFill/>
            <a:ln w="15875" cap="flat" cmpd="sng">
              <a:solidFill>
                <a:srgbClr val="FF0000"/>
              </a:solidFill>
              <a:prstDash val="solid"/>
              <a:round/>
              <a:headEnd type="none" w="med" len="med"/>
              <a:tailEnd type="triangle" w="med" len="med"/>
            </a:ln>
          </p:spPr>
        </p:cxnSp>
        <p:cxnSp>
          <p:nvCxnSpPr>
            <p:cNvPr id="24" name="Google Shape;3230;p51"/>
            <p:cNvCxnSpPr>
              <a:stCxn id="12" idx="6"/>
              <a:endCxn id="16" idx="2"/>
            </p:cNvCxnSpPr>
            <p:nvPr/>
          </p:nvCxnSpPr>
          <p:spPr>
            <a:xfrm flipV="1">
              <a:off x="10048" y="4257"/>
              <a:ext cx="3241" cy="4132"/>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231;p51"/>
            <p:cNvCxnSpPr>
              <a:stCxn id="12" idx="6"/>
              <a:endCxn id="14" idx="2"/>
            </p:cNvCxnSpPr>
            <p:nvPr/>
          </p:nvCxnSpPr>
          <p:spPr>
            <a:xfrm flipV="1">
              <a:off x="10048" y="5738"/>
              <a:ext cx="3214" cy="2652"/>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232;p51"/>
            <p:cNvCxnSpPr>
              <a:stCxn id="12" idx="6"/>
              <a:endCxn id="15" idx="2"/>
            </p:cNvCxnSpPr>
            <p:nvPr/>
          </p:nvCxnSpPr>
          <p:spPr>
            <a:xfrm flipV="1">
              <a:off x="10048" y="7462"/>
              <a:ext cx="3221" cy="927"/>
            </a:xfrm>
            <a:prstGeom prst="straightConnector1">
              <a:avLst/>
            </a:prstGeom>
            <a:noFill/>
            <a:ln w="15875" cap="flat" cmpd="sng">
              <a:solidFill>
                <a:srgbClr val="FF0000"/>
              </a:solidFill>
              <a:prstDash val="solid"/>
              <a:round/>
              <a:headEnd type="none" w="med" len="med"/>
              <a:tailEnd type="triangle" w="med" len="med"/>
            </a:ln>
          </p:spPr>
        </p:cxnSp>
        <p:sp>
          <p:nvSpPr>
            <p:cNvPr id="27" name="Google Shape;3233;p51"/>
            <p:cNvSpPr/>
            <p:nvPr/>
          </p:nvSpPr>
          <p:spPr>
            <a:xfrm>
              <a:off x="17428" y="4509"/>
              <a:ext cx="1153" cy="1104"/>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8" name="Google Shape;3234;p51"/>
            <p:cNvSpPr/>
            <p:nvPr/>
          </p:nvSpPr>
          <p:spPr>
            <a:xfrm>
              <a:off x="17428" y="6174"/>
              <a:ext cx="1153" cy="1104"/>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29" name="Google Shape;3235;p51"/>
            <p:cNvCxnSpPr>
              <a:stCxn id="16" idx="6"/>
              <a:endCxn id="27" idx="2"/>
            </p:cNvCxnSpPr>
            <p:nvPr/>
          </p:nvCxnSpPr>
          <p:spPr>
            <a:xfrm>
              <a:off x="14442" y="4257"/>
              <a:ext cx="2986" cy="804"/>
            </a:xfrm>
            <a:prstGeom prst="straightConnector1">
              <a:avLst/>
            </a:prstGeom>
            <a:noFill/>
            <a:ln w="9525" cap="flat" cmpd="sng">
              <a:solidFill>
                <a:schemeClr val="dk2"/>
              </a:solidFill>
              <a:prstDash val="solid"/>
              <a:round/>
              <a:headEnd type="none" w="med" len="med"/>
              <a:tailEnd type="triangle" w="med" len="med"/>
            </a:ln>
          </p:spPr>
        </p:cxnSp>
        <p:cxnSp>
          <p:nvCxnSpPr>
            <p:cNvPr id="30" name="Google Shape;3236;p51"/>
            <p:cNvCxnSpPr>
              <a:stCxn id="16" idx="6"/>
              <a:endCxn id="28" idx="2"/>
            </p:cNvCxnSpPr>
            <p:nvPr/>
          </p:nvCxnSpPr>
          <p:spPr>
            <a:xfrm>
              <a:off x="14442" y="4257"/>
              <a:ext cx="2986" cy="2469"/>
            </a:xfrm>
            <a:prstGeom prst="straightConnector1">
              <a:avLst/>
            </a:prstGeom>
            <a:noFill/>
            <a:ln w="15875" cap="flat" cmpd="sng">
              <a:solidFill>
                <a:srgbClr val="FF0000"/>
              </a:solidFill>
              <a:prstDash val="solid"/>
              <a:round/>
              <a:headEnd type="none" w="med" len="med"/>
              <a:tailEnd type="triangle" w="med" len="med"/>
            </a:ln>
          </p:spPr>
        </p:cxnSp>
        <p:cxnSp>
          <p:nvCxnSpPr>
            <p:cNvPr id="31" name="Google Shape;3237;p51"/>
            <p:cNvCxnSpPr>
              <a:stCxn id="14" idx="6"/>
              <a:endCxn id="27" idx="2"/>
            </p:cNvCxnSpPr>
            <p:nvPr/>
          </p:nvCxnSpPr>
          <p:spPr>
            <a:xfrm flipV="1">
              <a:off x="14415" y="5061"/>
              <a:ext cx="3013" cy="676"/>
            </a:xfrm>
            <a:prstGeom prst="straightConnector1">
              <a:avLst/>
            </a:prstGeom>
            <a:noFill/>
            <a:ln w="9525" cap="flat" cmpd="sng">
              <a:solidFill>
                <a:schemeClr val="dk2"/>
              </a:solidFill>
              <a:prstDash val="solid"/>
              <a:round/>
              <a:headEnd type="none" w="med" len="med"/>
              <a:tailEnd type="triangle" w="med" len="med"/>
            </a:ln>
          </p:spPr>
        </p:cxnSp>
        <p:cxnSp>
          <p:nvCxnSpPr>
            <p:cNvPr id="32" name="Google Shape;3238;p51"/>
            <p:cNvCxnSpPr>
              <a:stCxn id="14" idx="6"/>
              <a:endCxn id="28" idx="2"/>
            </p:cNvCxnSpPr>
            <p:nvPr/>
          </p:nvCxnSpPr>
          <p:spPr>
            <a:xfrm>
              <a:off x="14415" y="5738"/>
              <a:ext cx="3013" cy="988"/>
            </a:xfrm>
            <a:prstGeom prst="straightConnector1">
              <a:avLst/>
            </a:prstGeom>
            <a:noFill/>
            <a:ln w="15875" cap="flat" cmpd="sng">
              <a:solidFill>
                <a:srgbClr val="FF0000"/>
              </a:solidFill>
              <a:prstDash val="solid"/>
              <a:round/>
              <a:headEnd type="none" w="med" len="med"/>
              <a:tailEnd type="triangle" w="med" len="med"/>
            </a:ln>
          </p:spPr>
        </p:cxnSp>
        <p:cxnSp>
          <p:nvCxnSpPr>
            <p:cNvPr id="33" name="Google Shape;3239;p51"/>
            <p:cNvCxnSpPr>
              <a:stCxn id="15" idx="6"/>
              <a:endCxn id="27" idx="2"/>
            </p:cNvCxnSpPr>
            <p:nvPr/>
          </p:nvCxnSpPr>
          <p:spPr>
            <a:xfrm flipV="1">
              <a:off x="14422" y="5061"/>
              <a:ext cx="3006" cy="2401"/>
            </a:xfrm>
            <a:prstGeom prst="straightConnector1">
              <a:avLst/>
            </a:prstGeom>
            <a:noFill/>
            <a:ln w="9525" cap="flat" cmpd="sng">
              <a:solidFill>
                <a:schemeClr val="dk2"/>
              </a:solidFill>
              <a:prstDash val="solid"/>
              <a:round/>
              <a:headEnd type="none" w="med" len="med"/>
              <a:tailEnd type="triangle" w="med" len="med"/>
            </a:ln>
          </p:spPr>
        </p:cxnSp>
        <p:cxnSp>
          <p:nvCxnSpPr>
            <p:cNvPr id="34" name="Google Shape;3240;p51"/>
            <p:cNvCxnSpPr>
              <a:stCxn id="15" idx="6"/>
              <a:endCxn id="28" idx="2"/>
            </p:cNvCxnSpPr>
            <p:nvPr/>
          </p:nvCxnSpPr>
          <p:spPr>
            <a:xfrm flipV="1">
              <a:off x="14422" y="6726"/>
              <a:ext cx="3006" cy="736"/>
            </a:xfrm>
            <a:prstGeom prst="straightConnector1">
              <a:avLst/>
            </a:prstGeom>
            <a:noFill/>
            <a:ln w="15875" cap="flat" cmpd="sng">
              <a:solidFill>
                <a:srgbClr val="FF0000"/>
              </a:solidFill>
              <a:prstDash val="solid"/>
              <a:round/>
              <a:headEnd type="none" w="med" len="med"/>
              <a:tailEnd type="triangle" w="med" len="med"/>
            </a:ln>
          </p:spPr>
        </p:cxnSp>
        <p:sp>
          <p:nvSpPr>
            <p:cNvPr id="35" name="Google Shape;3222;p51"/>
            <p:cNvSpPr/>
            <p:nvPr/>
          </p:nvSpPr>
          <p:spPr>
            <a:xfrm>
              <a:off x="13235" y="8592"/>
              <a:ext cx="1153" cy="1104"/>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6" name="Google Shape;3226;p51"/>
            <p:cNvCxnSpPr>
              <a:stCxn id="13" idx="6"/>
              <a:endCxn id="35" idx="2"/>
            </p:cNvCxnSpPr>
            <p:nvPr/>
          </p:nvCxnSpPr>
          <p:spPr>
            <a:xfrm>
              <a:off x="10048" y="5071"/>
              <a:ext cx="3187" cy="4073"/>
            </a:xfrm>
            <a:prstGeom prst="straightConnector1">
              <a:avLst/>
            </a:prstGeom>
            <a:noFill/>
            <a:ln w="9525" cap="flat" cmpd="sng">
              <a:solidFill>
                <a:schemeClr val="dk2"/>
              </a:solidFill>
              <a:prstDash val="solid"/>
              <a:round/>
              <a:headEnd type="none" w="med" len="med"/>
              <a:tailEnd type="triangle" w="med" len="med"/>
            </a:ln>
          </p:spPr>
        </p:cxnSp>
        <p:cxnSp>
          <p:nvCxnSpPr>
            <p:cNvPr id="37" name="Google Shape;3232;p51"/>
            <p:cNvCxnSpPr>
              <a:stCxn id="12" idx="6"/>
              <a:endCxn id="35" idx="2"/>
            </p:cNvCxnSpPr>
            <p:nvPr/>
          </p:nvCxnSpPr>
          <p:spPr>
            <a:xfrm>
              <a:off x="10048" y="8390"/>
              <a:ext cx="3187" cy="755"/>
            </a:xfrm>
            <a:prstGeom prst="straightConnector1">
              <a:avLst/>
            </a:prstGeom>
            <a:noFill/>
            <a:ln w="9525" cap="flat" cmpd="sng">
              <a:solidFill>
                <a:schemeClr val="dk2"/>
              </a:solidFill>
              <a:prstDash val="solid"/>
              <a:round/>
              <a:headEnd type="none" w="med" len="med"/>
              <a:tailEnd type="triangle" w="med" len="med"/>
            </a:ln>
          </p:spPr>
        </p:cxnSp>
        <p:cxnSp>
          <p:nvCxnSpPr>
            <p:cNvPr id="38" name="Google Shape;3232;p51"/>
            <p:cNvCxnSpPr>
              <a:stCxn id="11" idx="6"/>
              <a:endCxn id="35" idx="2"/>
            </p:cNvCxnSpPr>
            <p:nvPr/>
          </p:nvCxnSpPr>
          <p:spPr>
            <a:xfrm>
              <a:off x="10048" y="6730"/>
              <a:ext cx="3187" cy="2414"/>
            </a:xfrm>
            <a:prstGeom prst="straightConnector1">
              <a:avLst/>
            </a:prstGeom>
            <a:noFill/>
            <a:ln w="9525" cap="flat" cmpd="sng">
              <a:solidFill>
                <a:schemeClr val="dk2"/>
              </a:solidFill>
              <a:prstDash val="solid"/>
              <a:round/>
              <a:headEnd type="none" w="med" len="med"/>
              <a:tailEnd type="triangle" w="med" len="med"/>
            </a:ln>
          </p:spPr>
        </p:cxnSp>
        <p:cxnSp>
          <p:nvCxnSpPr>
            <p:cNvPr id="39" name="Google Shape;3240;p51"/>
            <p:cNvCxnSpPr>
              <a:stCxn id="35" idx="6"/>
              <a:endCxn id="28" idx="2"/>
            </p:cNvCxnSpPr>
            <p:nvPr/>
          </p:nvCxnSpPr>
          <p:spPr>
            <a:xfrm flipV="1">
              <a:off x="14388" y="6726"/>
              <a:ext cx="3040" cy="2418"/>
            </a:xfrm>
            <a:prstGeom prst="straightConnector1">
              <a:avLst/>
            </a:prstGeom>
            <a:noFill/>
            <a:ln w="15875" cap="flat" cmpd="sng">
              <a:solidFill>
                <a:srgbClr val="FF0000"/>
              </a:solidFill>
              <a:prstDash val="solid"/>
              <a:round/>
              <a:headEnd type="none" w="med" len="med"/>
              <a:tailEnd type="triangle" w="med" len="med"/>
            </a:ln>
          </p:spPr>
        </p:cxnSp>
        <p:sp>
          <p:nvSpPr>
            <p:cNvPr id="40" name="Google Shape;3234;p51"/>
            <p:cNvSpPr/>
            <p:nvPr/>
          </p:nvSpPr>
          <p:spPr>
            <a:xfrm>
              <a:off x="17428" y="7784"/>
              <a:ext cx="1153" cy="1104"/>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1" name="Google Shape;3240;p51"/>
            <p:cNvCxnSpPr>
              <a:stCxn id="35" idx="6"/>
              <a:endCxn id="40" idx="2"/>
            </p:cNvCxnSpPr>
            <p:nvPr/>
          </p:nvCxnSpPr>
          <p:spPr>
            <a:xfrm flipV="1">
              <a:off x="14388" y="8336"/>
              <a:ext cx="3040" cy="809"/>
            </a:xfrm>
            <a:prstGeom prst="straightConnector1">
              <a:avLst/>
            </a:prstGeom>
            <a:noFill/>
            <a:ln w="9525" cap="flat" cmpd="sng">
              <a:solidFill>
                <a:schemeClr val="dk2"/>
              </a:solidFill>
              <a:prstDash val="solid"/>
              <a:round/>
              <a:headEnd type="none" w="med" len="med"/>
              <a:tailEnd type="triangle" w="med" len="med"/>
            </a:ln>
          </p:spPr>
        </p:cxnSp>
        <p:cxnSp>
          <p:nvCxnSpPr>
            <p:cNvPr id="42" name="Google Shape;3240;p51"/>
            <p:cNvCxnSpPr>
              <a:stCxn id="15" idx="6"/>
              <a:endCxn id="40" idx="2"/>
            </p:cNvCxnSpPr>
            <p:nvPr/>
          </p:nvCxnSpPr>
          <p:spPr>
            <a:xfrm>
              <a:off x="14422" y="7462"/>
              <a:ext cx="3006" cy="873"/>
            </a:xfrm>
            <a:prstGeom prst="straightConnector1">
              <a:avLst/>
            </a:prstGeom>
            <a:noFill/>
            <a:ln w="9525" cap="flat" cmpd="sng">
              <a:solidFill>
                <a:schemeClr val="dk2"/>
              </a:solidFill>
              <a:prstDash val="solid"/>
              <a:round/>
              <a:headEnd type="none" w="med" len="med"/>
              <a:tailEnd type="triangle" w="med" len="med"/>
            </a:ln>
          </p:spPr>
        </p:cxnSp>
        <p:cxnSp>
          <p:nvCxnSpPr>
            <p:cNvPr id="43" name="Google Shape;3240;p51"/>
            <p:cNvCxnSpPr>
              <a:stCxn id="35" idx="6"/>
              <a:endCxn id="27" idx="2"/>
            </p:cNvCxnSpPr>
            <p:nvPr/>
          </p:nvCxnSpPr>
          <p:spPr>
            <a:xfrm flipV="1">
              <a:off x="14388" y="5061"/>
              <a:ext cx="3040" cy="4083"/>
            </a:xfrm>
            <a:prstGeom prst="straightConnector1">
              <a:avLst/>
            </a:prstGeom>
            <a:noFill/>
            <a:ln w="9525" cap="flat" cmpd="sng">
              <a:solidFill>
                <a:schemeClr val="dk2"/>
              </a:solidFill>
              <a:prstDash val="solid"/>
              <a:round/>
              <a:headEnd type="none" w="med" len="med"/>
              <a:tailEnd type="triangle" w="med" len="med"/>
            </a:ln>
          </p:spPr>
        </p:cxnSp>
        <p:cxnSp>
          <p:nvCxnSpPr>
            <p:cNvPr id="44" name="Google Shape;3238;p51"/>
            <p:cNvCxnSpPr>
              <a:stCxn id="16" idx="6"/>
              <a:endCxn id="40" idx="2"/>
            </p:cNvCxnSpPr>
            <p:nvPr/>
          </p:nvCxnSpPr>
          <p:spPr>
            <a:xfrm>
              <a:off x="14442" y="4257"/>
              <a:ext cx="2986" cy="4079"/>
            </a:xfrm>
            <a:prstGeom prst="straightConnector1">
              <a:avLst/>
            </a:prstGeom>
            <a:noFill/>
            <a:ln w="9525" cap="flat" cmpd="sng">
              <a:solidFill>
                <a:schemeClr val="dk2"/>
              </a:solidFill>
              <a:prstDash val="solid"/>
              <a:round/>
              <a:headEnd type="none" w="med" len="med"/>
              <a:tailEnd type="triangle" w="med" len="med"/>
            </a:ln>
          </p:spPr>
        </p:cxnSp>
        <p:cxnSp>
          <p:nvCxnSpPr>
            <p:cNvPr id="45" name="Google Shape;3238;p51"/>
            <p:cNvCxnSpPr>
              <a:stCxn id="14" idx="6"/>
              <a:endCxn id="40" idx="2"/>
            </p:cNvCxnSpPr>
            <p:nvPr/>
          </p:nvCxnSpPr>
          <p:spPr>
            <a:xfrm>
              <a:off x="14415" y="5738"/>
              <a:ext cx="3013" cy="2598"/>
            </a:xfrm>
            <a:prstGeom prst="straightConnector1">
              <a:avLst/>
            </a:prstGeom>
            <a:noFill/>
            <a:ln w="9525" cap="flat" cmpd="sng">
              <a:solidFill>
                <a:schemeClr val="dk2"/>
              </a:solidFill>
              <a:prstDash val="solid"/>
              <a:round/>
              <a:headEnd type="none" w="med" len="med"/>
              <a:tailEnd type="triangle" w="med" len="med"/>
            </a:ln>
          </p:spPr>
        </p:cxnSp>
        <p:sp>
          <p:nvSpPr>
            <p:cNvPr id="46" name="TextBox 45"/>
            <p:cNvSpPr txBox="1"/>
            <p:nvPr/>
          </p:nvSpPr>
          <p:spPr>
            <a:xfrm>
              <a:off x="8571" y="3792"/>
              <a:ext cx="1745" cy="727"/>
            </a:xfrm>
            <a:prstGeom prst="rect">
              <a:avLst/>
            </a:prstGeom>
            <a:noFill/>
          </p:spPr>
          <p:txBody>
            <a:bodyPr wrap="none" rtlCol="0">
              <a:spAutoFit/>
            </a:bodyPr>
            <a:lstStyle/>
            <a:p>
              <a:r>
                <a:rPr lang="zh-CN" altLang="en-US" dirty="0"/>
                <a:t>输入层</a:t>
              </a:r>
              <a:endParaRPr lang="zh-CN" altLang="en-US" dirty="0"/>
            </a:p>
          </p:txBody>
        </p:sp>
        <p:sp>
          <p:nvSpPr>
            <p:cNvPr id="47" name="TextBox 46"/>
            <p:cNvSpPr txBox="1"/>
            <p:nvPr/>
          </p:nvSpPr>
          <p:spPr>
            <a:xfrm>
              <a:off x="17209" y="3787"/>
              <a:ext cx="1745" cy="727"/>
            </a:xfrm>
            <a:prstGeom prst="rect">
              <a:avLst/>
            </a:prstGeom>
            <a:noFill/>
          </p:spPr>
          <p:txBody>
            <a:bodyPr wrap="none" rtlCol="0">
              <a:spAutoFit/>
            </a:bodyPr>
            <a:lstStyle/>
            <a:p>
              <a:r>
                <a:rPr lang="zh-CN" altLang="en-US" dirty="0"/>
                <a:t>输出层</a:t>
              </a:r>
              <a:endParaRPr lang="zh-CN" altLang="en-US" dirty="0"/>
            </a:p>
          </p:txBody>
        </p:sp>
        <p:sp>
          <p:nvSpPr>
            <p:cNvPr id="48" name="TextBox 47"/>
            <p:cNvSpPr txBox="1"/>
            <p:nvPr/>
          </p:nvSpPr>
          <p:spPr>
            <a:xfrm>
              <a:off x="13182" y="3020"/>
              <a:ext cx="1260" cy="727"/>
            </a:xfrm>
            <a:prstGeom prst="rect">
              <a:avLst/>
            </a:prstGeom>
            <a:noFill/>
          </p:spPr>
          <p:txBody>
            <a:bodyPr wrap="none" rtlCol="0">
              <a:spAutoFit/>
            </a:bodyPr>
            <a:lstStyle/>
            <a:p>
              <a:r>
                <a:rPr lang="zh-CN" altLang="en-US" dirty="0"/>
                <a:t>隐层</a:t>
              </a:r>
              <a:endParaRPr lang="zh-CN" altLang="en-US" dirty="0"/>
            </a:p>
          </p:txBody>
        </p:sp>
        <p:graphicFrame>
          <p:nvGraphicFramePr>
            <p:cNvPr id="49" name="对象 48"/>
            <p:cNvGraphicFramePr>
              <a:graphicFrameLocks noChangeAspect="1"/>
            </p:cNvGraphicFramePr>
            <p:nvPr/>
          </p:nvGraphicFramePr>
          <p:xfrm>
            <a:off x="9115" y="4402"/>
            <a:ext cx="820" cy="1229"/>
          </p:xfrm>
          <a:graphic>
            <a:graphicData uri="http://schemas.openxmlformats.org/presentationml/2006/ole">
              <mc:AlternateContent xmlns:mc="http://schemas.openxmlformats.org/markup-compatibility/2006">
                <mc:Choice xmlns:v="urn:schemas-microsoft-com:vml" Requires="v">
                  <p:oleObj spid="_x0000_s4" name="Equation" r:id="rId3" imgW="3657600" imgH="5486400" progId="Equation.DSMT4">
                    <p:embed/>
                  </p:oleObj>
                </mc:Choice>
                <mc:Fallback>
                  <p:oleObj name="Equation" r:id="rId3" imgW="3657600" imgH="5486400" progId="Equation.DSMT4">
                    <p:embed/>
                    <p:pic>
                      <p:nvPicPr>
                        <p:cNvPr id="0" name="对象 48"/>
                        <p:cNvPicPr/>
                        <p:nvPr/>
                      </p:nvPicPr>
                      <p:blipFill>
                        <a:blip r:embed="rId4"/>
                        <a:stretch>
                          <a:fillRect/>
                        </a:stretch>
                      </p:blipFill>
                      <p:spPr>
                        <a:xfrm>
                          <a:off x="9115" y="4402"/>
                          <a:ext cx="820" cy="1229"/>
                        </a:xfrm>
                        <a:prstGeom prst="rect">
                          <a:avLst/>
                        </a:prstGeom>
                      </p:spPr>
                    </p:pic>
                  </p:oleObj>
                </mc:Fallback>
              </mc:AlternateContent>
            </a:graphicData>
          </a:graphic>
        </p:graphicFrame>
        <p:graphicFrame>
          <p:nvGraphicFramePr>
            <p:cNvPr id="50" name="对象 49"/>
            <p:cNvGraphicFramePr>
              <a:graphicFrameLocks noChangeAspect="1"/>
            </p:cNvGraphicFramePr>
            <p:nvPr/>
          </p:nvGraphicFramePr>
          <p:xfrm>
            <a:off x="9083" y="6038"/>
            <a:ext cx="820" cy="1230"/>
          </p:xfrm>
          <a:graphic>
            <a:graphicData uri="http://schemas.openxmlformats.org/presentationml/2006/ole">
              <mc:AlternateContent xmlns:mc="http://schemas.openxmlformats.org/markup-compatibility/2006">
                <mc:Choice xmlns:v="urn:schemas-microsoft-com:vml" Requires="v">
                  <p:oleObj spid="_x0000_s5" name="Equation" r:id="rId5" imgW="3657600" imgH="5486400" progId="Equation.DSMT4">
                    <p:embed/>
                  </p:oleObj>
                </mc:Choice>
                <mc:Fallback>
                  <p:oleObj name="Equation" r:id="rId5" imgW="3657600" imgH="5486400" progId="Equation.DSMT4">
                    <p:embed/>
                    <p:pic>
                      <p:nvPicPr>
                        <p:cNvPr id="0" name="对象 49"/>
                        <p:cNvPicPr>
                          <a:picLocks noChangeAspect="1" noChangeArrowheads="1"/>
                        </p:cNvPicPr>
                        <p:nvPr/>
                      </p:nvPicPr>
                      <p:blipFill>
                        <a:blip r:embed="rId6"/>
                        <a:srcRect/>
                        <a:stretch>
                          <a:fillRect/>
                        </a:stretch>
                      </p:blipFill>
                      <p:spPr bwMode="auto">
                        <a:xfrm>
                          <a:off x="9083" y="6038"/>
                          <a:ext cx="820" cy="1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 name="对象 50"/>
            <p:cNvGraphicFramePr>
              <a:graphicFrameLocks noChangeAspect="1"/>
            </p:cNvGraphicFramePr>
            <p:nvPr/>
          </p:nvGraphicFramePr>
          <p:xfrm>
            <a:off x="8994" y="7711"/>
            <a:ext cx="958" cy="1230"/>
          </p:xfrm>
          <a:graphic>
            <a:graphicData uri="http://schemas.openxmlformats.org/presentationml/2006/ole">
              <mc:AlternateContent xmlns:mc="http://schemas.openxmlformats.org/markup-compatibility/2006">
                <mc:Choice xmlns:v="urn:schemas-microsoft-com:vml" Requires="v">
                  <p:oleObj spid="_x0000_s6" name="Equation" r:id="rId7" imgW="4267200" imgH="5486400" progId="Equation.DSMT4">
                    <p:embed/>
                  </p:oleObj>
                </mc:Choice>
                <mc:Fallback>
                  <p:oleObj name="Equation" r:id="rId7" imgW="4267200" imgH="5486400" progId="Equation.DSMT4">
                    <p:embed/>
                    <p:pic>
                      <p:nvPicPr>
                        <p:cNvPr id="0" name="对象 50"/>
                        <p:cNvPicPr>
                          <a:picLocks noChangeAspect="1" noChangeArrowheads="1"/>
                        </p:cNvPicPr>
                        <p:nvPr/>
                      </p:nvPicPr>
                      <p:blipFill>
                        <a:blip r:embed="rId8"/>
                        <a:srcRect/>
                        <a:stretch>
                          <a:fillRect/>
                        </a:stretch>
                      </p:blipFill>
                      <p:spPr bwMode="auto">
                        <a:xfrm>
                          <a:off x="8994" y="7711"/>
                          <a:ext cx="958" cy="1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 name="对象 51"/>
            <p:cNvGraphicFramePr>
              <a:graphicFrameLocks noChangeAspect="1"/>
            </p:cNvGraphicFramePr>
            <p:nvPr/>
          </p:nvGraphicFramePr>
          <p:xfrm>
            <a:off x="13489" y="3642"/>
            <a:ext cx="753" cy="1230"/>
          </p:xfrm>
          <a:graphic>
            <a:graphicData uri="http://schemas.openxmlformats.org/presentationml/2006/ole">
              <mc:AlternateContent xmlns:mc="http://schemas.openxmlformats.org/markup-compatibility/2006">
                <mc:Choice xmlns:v="urn:schemas-microsoft-com:vml" Requires="v">
                  <p:oleObj spid="_x0000_s8" name="Equation" r:id="rId9" imgW="3352800" imgH="5486400" progId="Equation.DSMT4">
                    <p:embed/>
                  </p:oleObj>
                </mc:Choice>
                <mc:Fallback>
                  <p:oleObj name="Equation" r:id="rId9" imgW="3352800" imgH="5486400" progId="Equation.DSMT4">
                    <p:embed/>
                    <p:pic>
                      <p:nvPicPr>
                        <p:cNvPr id="0" name="对象 51"/>
                        <p:cNvPicPr>
                          <a:picLocks noChangeAspect="1" noChangeArrowheads="1"/>
                        </p:cNvPicPr>
                        <p:nvPr/>
                      </p:nvPicPr>
                      <p:blipFill>
                        <a:blip r:embed="rId10"/>
                        <a:srcRect/>
                        <a:stretch>
                          <a:fillRect/>
                        </a:stretch>
                      </p:blipFill>
                      <p:spPr bwMode="auto">
                        <a:xfrm>
                          <a:off x="13489" y="3642"/>
                          <a:ext cx="753" cy="1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 name="对象 52"/>
            <p:cNvGraphicFramePr>
              <a:graphicFrameLocks noChangeAspect="1"/>
            </p:cNvGraphicFramePr>
            <p:nvPr/>
          </p:nvGraphicFramePr>
          <p:xfrm>
            <a:off x="13472" y="5102"/>
            <a:ext cx="823" cy="1230"/>
          </p:xfrm>
          <a:graphic>
            <a:graphicData uri="http://schemas.openxmlformats.org/presentationml/2006/ole">
              <mc:AlternateContent xmlns:mc="http://schemas.openxmlformats.org/markup-compatibility/2006">
                <mc:Choice xmlns:v="urn:schemas-microsoft-com:vml" Requires="v">
                  <p:oleObj spid="_x0000_s10" name="Equation" r:id="rId11" imgW="3657600" imgH="5486400" progId="Equation.DSMT4">
                    <p:embed/>
                  </p:oleObj>
                </mc:Choice>
                <mc:Fallback>
                  <p:oleObj name="Equation" r:id="rId11" imgW="3657600" imgH="5486400" progId="Equation.DSMT4">
                    <p:embed/>
                    <p:pic>
                      <p:nvPicPr>
                        <p:cNvPr id="0" name="对象 52"/>
                        <p:cNvPicPr>
                          <a:picLocks noChangeAspect="1" noChangeArrowheads="1"/>
                        </p:cNvPicPr>
                        <p:nvPr/>
                      </p:nvPicPr>
                      <p:blipFill>
                        <a:blip r:embed="rId12"/>
                        <a:srcRect/>
                        <a:stretch>
                          <a:fillRect/>
                        </a:stretch>
                      </p:blipFill>
                      <p:spPr bwMode="auto">
                        <a:xfrm>
                          <a:off x="13472" y="5102"/>
                          <a:ext cx="823" cy="1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 name="对象 53"/>
            <p:cNvGraphicFramePr>
              <a:graphicFrameLocks noChangeAspect="1"/>
            </p:cNvGraphicFramePr>
            <p:nvPr/>
          </p:nvGraphicFramePr>
          <p:xfrm>
            <a:off x="13428" y="6858"/>
            <a:ext cx="890" cy="1230"/>
          </p:xfrm>
          <a:graphic>
            <a:graphicData uri="http://schemas.openxmlformats.org/presentationml/2006/ole">
              <mc:AlternateContent xmlns:mc="http://schemas.openxmlformats.org/markup-compatibility/2006">
                <mc:Choice xmlns:v="urn:schemas-microsoft-com:vml" Requires="v">
                  <p:oleObj spid="_x0000_s17" name="Equation" r:id="rId13" imgW="3962400" imgH="5486400" progId="Equation.DSMT4">
                    <p:embed/>
                  </p:oleObj>
                </mc:Choice>
                <mc:Fallback>
                  <p:oleObj name="Equation" r:id="rId13" imgW="3962400" imgH="5486400" progId="Equation.DSMT4">
                    <p:embed/>
                    <p:pic>
                      <p:nvPicPr>
                        <p:cNvPr id="0" name="对象 53"/>
                        <p:cNvPicPr>
                          <a:picLocks noChangeAspect="1" noChangeArrowheads="1"/>
                        </p:cNvPicPr>
                        <p:nvPr/>
                      </p:nvPicPr>
                      <p:blipFill>
                        <a:blip r:embed="rId14"/>
                        <a:srcRect/>
                        <a:stretch>
                          <a:fillRect/>
                        </a:stretch>
                      </p:blipFill>
                      <p:spPr bwMode="auto">
                        <a:xfrm>
                          <a:off x="13428" y="6858"/>
                          <a:ext cx="890" cy="1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 name="对象 54"/>
            <p:cNvGraphicFramePr>
              <a:graphicFrameLocks noChangeAspect="1"/>
            </p:cNvGraphicFramePr>
            <p:nvPr/>
          </p:nvGraphicFramePr>
          <p:xfrm>
            <a:off x="13433" y="8471"/>
            <a:ext cx="890" cy="1300"/>
          </p:xfrm>
          <a:graphic>
            <a:graphicData uri="http://schemas.openxmlformats.org/presentationml/2006/ole">
              <mc:AlternateContent xmlns:mc="http://schemas.openxmlformats.org/markup-compatibility/2006">
                <mc:Choice xmlns:v="urn:schemas-microsoft-com:vml" Requires="v">
                  <p:oleObj spid="_x0000_s18" name="Equation" r:id="rId15" imgW="3962400" imgH="5791200" progId="Equation.DSMT4">
                    <p:embed/>
                  </p:oleObj>
                </mc:Choice>
                <mc:Fallback>
                  <p:oleObj name="Equation" r:id="rId15" imgW="3962400" imgH="5791200" progId="Equation.DSMT4">
                    <p:embed/>
                    <p:pic>
                      <p:nvPicPr>
                        <p:cNvPr id="0" name="对象 54"/>
                        <p:cNvPicPr>
                          <a:picLocks noChangeAspect="1" noChangeArrowheads="1"/>
                        </p:cNvPicPr>
                        <p:nvPr/>
                      </p:nvPicPr>
                      <p:blipFill>
                        <a:blip r:embed="rId16"/>
                        <a:srcRect/>
                        <a:stretch>
                          <a:fillRect/>
                        </a:stretch>
                      </p:blipFill>
                      <p:spPr bwMode="auto">
                        <a:xfrm>
                          <a:off x="13433" y="8471"/>
                          <a:ext cx="890" cy="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 name="TextBox 55"/>
            <p:cNvSpPr txBox="1"/>
            <p:nvPr/>
          </p:nvSpPr>
          <p:spPr>
            <a:xfrm>
              <a:off x="9302" y="5546"/>
              <a:ext cx="282" cy="654"/>
            </a:xfrm>
            <a:prstGeom prst="rect">
              <a:avLst/>
            </a:prstGeom>
            <a:noFill/>
          </p:spPr>
          <p:txBody>
            <a:bodyPr wrap="square" rtlCol="0">
              <a:spAutoFit/>
            </a:bodyPr>
            <a:lstStyle/>
            <a:p>
              <a:r>
                <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a:p>
              <a:r>
                <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a:p>
              <a:r>
                <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zh-CN" altLang="en-US"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sp>
          <p:nvSpPr>
            <p:cNvPr id="57" name="TextBox 56"/>
            <p:cNvSpPr txBox="1"/>
            <p:nvPr/>
          </p:nvSpPr>
          <p:spPr>
            <a:xfrm>
              <a:off x="9302" y="7224"/>
              <a:ext cx="282" cy="654"/>
            </a:xfrm>
            <a:prstGeom prst="rect">
              <a:avLst/>
            </a:prstGeom>
            <a:noFill/>
          </p:spPr>
          <p:txBody>
            <a:bodyPr wrap="square" rtlCol="0">
              <a:spAutoFit/>
            </a:bodyPr>
            <a:lstStyle/>
            <a:p>
              <a:r>
                <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a:p>
              <a:r>
                <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a:p>
              <a:r>
                <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zh-CN" altLang="en-US"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sp>
          <p:nvSpPr>
            <p:cNvPr id="58" name="TextBox 57"/>
            <p:cNvSpPr txBox="1"/>
            <p:nvPr/>
          </p:nvSpPr>
          <p:spPr>
            <a:xfrm>
              <a:off x="13684" y="6319"/>
              <a:ext cx="282" cy="654"/>
            </a:xfrm>
            <a:prstGeom prst="rect">
              <a:avLst/>
            </a:prstGeom>
            <a:noFill/>
          </p:spPr>
          <p:txBody>
            <a:bodyPr wrap="square" rtlCol="0">
              <a:spAutoFit/>
            </a:bodyPr>
            <a:lstStyle/>
            <a:p>
              <a:r>
                <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a:p>
              <a:r>
                <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a:p>
              <a:r>
                <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zh-CN" altLang="en-US"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sp>
          <p:nvSpPr>
            <p:cNvPr id="59" name="TextBox 58"/>
            <p:cNvSpPr txBox="1"/>
            <p:nvPr/>
          </p:nvSpPr>
          <p:spPr>
            <a:xfrm>
              <a:off x="13680" y="7911"/>
              <a:ext cx="282" cy="654"/>
            </a:xfrm>
            <a:prstGeom prst="rect">
              <a:avLst/>
            </a:prstGeom>
            <a:noFill/>
          </p:spPr>
          <p:txBody>
            <a:bodyPr wrap="square" rtlCol="0">
              <a:spAutoFit/>
            </a:bodyPr>
            <a:lstStyle/>
            <a:p>
              <a:r>
                <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a:p>
              <a:r>
                <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a:p>
              <a:r>
                <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zh-CN" altLang="en-US"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graphicFrame>
          <p:nvGraphicFramePr>
            <p:cNvPr id="60" name="对象 59"/>
            <p:cNvGraphicFramePr>
              <a:graphicFrameLocks noChangeAspect="1"/>
            </p:cNvGraphicFramePr>
            <p:nvPr/>
          </p:nvGraphicFramePr>
          <p:xfrm>
            <a:off x="17561" y="4365"/>
            <a:ext cx="888" cy="1230"/>
          </p:xfrm>
          <a:graphic>
            <a:graphicData uri="http://schemas.openxmlformats.org/presentationml/2006/ole">
              <mc:AlternateContent xmlns:mc="http://schemas.openxmlformats.org/markup-compatibility/2006">
                <mc:Choice xmlns:v="urn:schemas-microsoft-com:vml" Requires="v">
                  <p:oleObj spid="_x0000_s61" name="Equation" r:id="rId17" imgW="3962400" imgH="5486400" progId="Equation.DSMT4">
                    <p:embed/>
                  </p:oleObj>
                </mc:Choice>
                <mc:Fallback>
                  <p:oleObj name="Equation" r:id="rId17" imgW="3962400" imgH="5486400" progId="Equation.DSMT4">
                    <p:embed/>
                    <p:pic>
                      <p:nvPicPr>
                        <p:cNvPr id="0" name="对象 59"/>
                        <p:cNvPicPr>
                          <a:picLocks noChangeAspect="1" noChangeArrowheads="1"/>
                        </p:cNvPicPr>
                        <p:nvPr/>
                      </p:nvPicPr>
                      <p:blipFill>
                        <a:blip r:embed="rId18"/>
                        <a:srcRect/>
                        <a:stretch>
                          <a:fillRect/>
                        </a:stretch>
                      </p:blipFill>
                      <p:spPr bwMode="auto">
                        <a:xfrm>
                          <a:off x="17561" y="4365"/>
                          <a:ext cx="888" cy="1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 name="对象 61"/>
            <p:cNvGraphicFramePr>
              <a:graphicFrameLocks noChangeAspect="1"/>
            </p:cNvGraphicFramePr>
            <p:nvPr/>
          </p:nvGraphicFramePr>
          <p:xfrm>
            <a:off x="17529" y="6030"/>
            <a:ext cx="955" cy="1300"/>
          </p:xfrm>
          <a:graphic>
            <a:graphicData uri="http://schemas.openxmlformats.org/presentationml/2006/ole">
              <mc:AlternateContent xmlns:mc="http://schemas.openxmlformats.org/markup-compatibility/2006">
                <mc:Choice xmlns:v="urn:schemas-microsoft-com:vml" Requires="v">
                  <p:oleObj spid="_x0000_s63" name="Equation" r:id="rId19" imgW="4267200" imgH="5791200" progId="Equation.DSMT4">
                    <p:embed/>
                  </p:oleObj>
                </mc:Choice>
                <mc:Fallback>
                  <p:oleObj name="Equation" r:id="rId19" imgW="4267200" imgH="5791200" progId="Equation.DSMT4">
                    <p:embed/>
                    <p:pic>
                      <p:nvPicPr>
                        <p:cNvPr id="0" name="对象 61"/>
                        <p:cNvPicPr>
                          <a:picLocks noChangeAspect="1" noChangeArrowheads="1"/>
                        </p:cNvPicPr>
                        <p:nvPr/>
                      </p:nvPicPr>
                      <p:blipFill>
                        <a:blip r:embed="rId20"/>
                        <a:srcRect/>
                        <a:stretch>
                          <a:fillRect/>
                        </a:stretch>
                      </p:blipFill>
                      <p:spPr bwMode="auto">
                        <a:xfrm>
                          <a:off x="17529" y="6030"/>
                          <a:ext cx="955" cy="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 name="对象 63"/>
            <p:cNvGraphicFramePr>
              <a:graphicFrameLocks noChangeAspect="1"/>
            </p:cNvGraphicFramePr>
            <p:nvPr/>
          </p:nvGraphicFramePr>
          <p:xfrm>
            <a:off x="17559" y="7629"/>
            <a:ext cx="887" cy="1230"/>
          </p:xfrm>
          <a:graphic>
            <a:graphicData uri="http://schemas.openxmlformats.org/presentationml/2006/ole">
              <mc:AlternateContent xmlns:mc="http://schemas.openxmlformats.org/markup-compatibility/2006">
                <mc:Choice xmlns:v="urn:schemas-microsoft-com:vml" Requires="v">
                  <p:oleObj spid="_x0000_s65" name="Equation" r:id="rId21" imgW="3962400" imgH="5486400" progId="Equation.DSMT4">
                    <p:embed/>
                  </p:oleObj>
                </mc:Choice>
                <mc:Fallback>
                  <p:oleObj name="Equation" r:id="rId21" imgW="3962400" imgH="5486400" progId="Equation.DSMT4">
                    <p:embed/>
                    <p:pic>
                      <p:nvPicPr>
                        <p:cNvPr id="0" name="对象 63"/>
                        <p:cNvPicPr>
                          <a:picLocks noChangeAspect="1" noChangeArrowheads="1"/>
                        </p:cNvPicPr>
                        <p:nvPr/>
                      </p:nvPicPr>
                      <p:blipFill>
                        <a:blip r:embed="rId22"/>
                        <a:srcRect/>
                        <a:stretch>
                          <a:fillRect/>
                        </a:stretch>
                      </p:blipFill>
                      <p:spPr bwMode="auto">
                        <a:xfrm>
                          <a:off x="17559" y="7629"/>
                          <a:ext cx="887" cy="1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66" name="Google Shape;3226;p51"/>
            <p:cNvCxnSpPr>
              <a:stCxn id="13" idx="6"/>
              <a:endCxn id="15" idx="2"/>
            </p:cNvCxnSpPr>
            <p:nvPr/>
          </p:nvCxnSpPr>
          <p:spPr>
            <a:xfrm>
              <a:off x="10048" y="5071"/>
              <a:ext cx="3221" cy="2391"/>
            </a:xfrm>
            <a:prstGeom prst="straightConnector1">
              <a:avLst/>
            </a:prstGeom>
            <a:noFill/>
            <a:ln w="15875" cap="flat" cmpd="sng">
              <a:solidFill>
                <a:srgbClr val="FF0000"/>
              </a:solidFill>
              <a:prstDash val="solid"/>
              <a:round/>
              <a:headEnd type="none" w="med" len="med"/>
              <a:tailEnd type="triangle" w="med" len="med"/>
            </a:ln>
          </p:spPr>
        </p:cxnSp>
        <p:graphicFrame>
          <p:nvGraphicFramePr>
            <p:cNvPr id="67" name="对象 66"/>
            <p:cNvGraphicFramePr>
              <a:graphicFrameLocks noChangeAspect="1"/>
            </p:cNvGraphicFramePr>
            <p:nvPr/>
          </p:nvGraphicFramePr>
          <p:xfrm>
            <a:off x="11459" y="6155"/>
            <a:ext cx="588" cy="755"/>
          </p:xfrm>
          <a:graphic>
            <a:graphicData uri="http://schemas.openxmlformats.org/presentationml/2006/ole">
              <mc:AlternateContent xmlns:mc="http://schemas.openxmlformats.org/markup-compatibility/2006">
                <mc:Choice xmlns:v="urn:schemas-microsoft-com:vml" Requires="v">
                  <p:oleObj spid="_x0000_s68" name="Equation" r:id="rId23" imgW="4267200" imgH="5486400" progId="Equation.DSMT4">
                    <p:embed/>
                  </p:oleObj>
                </mc:Choice>
                <mc:Fallback>
                  <p:oleObj name="Equation" r:id="rId23" imgW="4267200" imgH="5486400" progId="Equation.DSMT4">
                    <p:embed/>
                    <p:pic>
                      <p:nvPicPr>
                        <p:cNvPr id="0" name="对象 66"/>
                        <p:cNvPicPr>
                          <a:picLocks noChangeAspect="1" noChangeArrowheads="1"/>
                        </p:cNvPicPr>
                        <p:nvPr/>
                      </p:nvPicPr>
                      <p:blipFill>
                        <a:blip r:embed="rId24"/>
                        <a:srcRect/>
                        <a:stretch>
                          <a:fillRect/>
                        </a:stretch>
                      </p:blipFill>
                      <p:spPr bwMode="auto">
                        <a:xfrm>
                          <a:off x="11459" y="6155"/>
                          <a:ext cx="588"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 name="对象 68"/>
            <p:cNvGraphicFramePr>
              <a:graphicFrameLocks noChangeAspect="1"/>
            </p:cNvGraphicFramePr>
            <p:nvPr/>
          </p:nvGraphicFramePr>
          <p:xfrm>
            <a:off x="11251" y="7838"/>
            <a:ext cx="670" cy="755"/>
          </p:xfrm>
          <a:graphic>
            <a:graphicData uri="http://schemas.openxmlformats.org/presentationml/2006/ole">
              <mc:AlternateContent xmlns:mc="http://schemas.openxmlformats.org/markup-compatibility/2006">
                <mc:Choice xmlns:v="urn:schemas-microsoft-com:vml" Requires="v">
                  <p:oleObj spid="_x0000_s70" name="Equation" r:id="rId25" imgW="4876800" imgH="5486400" progId="Equation.DSMT4">
                    <p:embed/>
                  </p:oleObj>
                </mc:Choice>
                <mc:Fallback>
                  <p:oleObj name="Equation" r:id="rId25" imgW="4876800" imgH="5486400" progId="Equation.DSMT4">
                    <p:embed/>
                    <p:pic>
                      <p:nvPicPr>
                        <p:cNvPr id="0" name="对象 68"/>
                        <p:cNvPicPr>
                          <a:picLocks noChangeAspect="1" noChangeArrowheads="1"/>
                        </p:cNvPicPr>
                        <p:nvPr/>
                      </p:nvPicPr>
                      <p:blipFill>
                        <a:blip r:embed="rId26"/>
                        <a:srcRect/>
                        <a:stretch>
                          <a:fillRect/>
                        </a:stretch>
                      </p:blipFill>
                      <p:spPr bwMode="auto">
                        <a:xfrm>
                          <a:off x="11251" y="7838"/>
                          <a:ext cx="670"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 name="对象 70"/>
            <p:cNvGraphicFramePr>
              <a:graphicFrameLocks noChangeAspect="1"/>
            </p:cNvGraphicFramePr>
            <p:nvPr/>
          </p:nvGraphicFramePr>
          <p:xfrm>
            <a:off x="15412" y="4567"/>
            <a:ext cx="755" cy="798"/>
          </p:xfrm>
          <a:graphic>
            <a:graphicData uri="http://schemas.openxmlformats.org/presentationml/2006/ole">
              <mc:AlternateContent xmlns:mc="http://schemas.openxmlformats.org/markup-compatibility/2006">
                <mc:Choice xmlns:v="urn:schemas-microsoft-com:vml" Requires="v">
                  <p:oleObj spid="_x0000_s72" name="Equation" r:id="rId27" imgW="5486400" imgH="5791200" progId="Equation.DSMT4">
                    <p:embed/>
                  </p:oleObj>
                </mc:Choice>
                <mc:Fallback>
                  <p:oleObj name="Equation" r:id="rId27" imgW="5486400" imgH="5791200" progId="Equation.DSMT4">
                    <p:embed/>
                    <p:pic>
                      <p:nvPicPr>
                        <p:cNvPr id="0" name="对象 70"/>
                        <p:cNvPicPr>
                          <a:picLocks noChangeAspect="1" noChangeArrowheads="1"/>
                        </p:cNvPicPr>
                        <p:nvPr/>
                      </p:nvPicPr>
                      <p:blipFill>
                        <a:blip r:embed="rId28"/>
                        <a:srcRect/>
                        <a:stretch>
                          <a:fillRect/>
                        </a:stretch>
                      </p:blipFill>
                      <p:spPr bwMode="auto">
                        <a:xfrm>
                          <a:off x="15412" y="4567"/>
                          <a:ext cx="755"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 name="对象 72"/>
            <p:cNvGraphicFramePr>
              <a:graphicFrameLocks noChangeAspect="1"/>
            </p:cNvGraphicFramePr>
            <p:nvPr/>
          </p:nvGraphicFramePr>
          <p:xfrm>
            <a:off x="14368" y="6070"/>
            <a:ext cx="797" cy="798"/>
          </p:xfrm>
          <a:graphic>
            <a:graphicData uri="http://schemas.openxmlformats.org/presentationml/2006/ole">
              <mc:AlternateContent xmlns:mc="http://schemas.openxmlformats.org/markup-compatibility/2006">
                <mc:Choice xmlns:v="urn:schemas-microsoft-com:vml" Requires="v">
                  <p:oleObj spid="_x0000_s74" name="Equation" r:id="rId29" imgW="5791200" imgH="5791200" progId="Equation.DSMT4">
                    <p:embed/>
                  </p:oleObj>
                </mc:Choice>
                <mc:Fallback>
                  <p:oleObj name="Equation" r:id="rId29" imgW="5791200" imgH="5791200" progId="Equation.DSMT4">
                    <p:embed/>
                    <p:pic>
                      <p:nvPicPr>
                        <p:cNvPr id="0" name="对象 72"/>
                        <p:cNvPicPr>
                          <a:picLocks noChangeAspect="1" noChangeArrowheads="1"/>
                        </p:cNvPicPr>
                        <p:nvPr/>
                      </p:nvPicPr>
                      <p:blipFill>
                        <a:blip r:embed="rId30"/>
                        <a:srcRect/>
                        <a:stretch>
                          <a:fillRect/>
                        </a:stretch>
                      </p:blipFill>
                      <p:spPr bwMode="auto">
                        <a:xfrm>
                          <a:off x="14368" y="6070"/>
                          <a:ext cx="797"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 name="对象 74"/>
            <p:cNvGraphicFramePr>
              <a:graphicFrameLocks noChangeAspect="1"/>
            </p:cNvGraphicFramePr>
            <p:nvPr/>
          </p:nvGraphicFramePr>
          <p:xfrm>
            <a:off x="14476" y="7431"/>
            <a:ext cx="715" cy="798"/>
          </p:xfrm>
          <a:graphic>
            <a:graphicData uri="http://schemas.openxmlformats.org/presentationml/2006/ole">
              <mc:AlternateContent xmlns:mc="http://schemas.openxmlformats.org/markup-compatibility/2006">
                <mc:Choice xmlns:v="urn:schemas-microsoft-com:vml" Requires="v">
                  <p:oleObj spid="_x0000_s76" name="Equation" r:id="rId31" imgW="5181600" imgH="5791200" progId="Equation.DSMT4">
                    <p:embed/>
                  </p:oleObj>
                </mc:Choice>
                <mc:Fallback>
                  <p:oleObj name="Equation" r:id="rId31" imgW="5181600" imgH="5791200" progId="Equation.DSMT4">
                    <p:embed/>
                    <p:pic>
                      <p:nvPicPr>
                        <p:cNvPr id="0" name="对象 74"/>
                        <p:cNvPicPr>
                          <a:picLocks noChangeAspect="1" noChangeArrowheads="1"/>
                        </p:cNvPicPr>
                        <p:nvPr/>
                      </p:nvPicPr>
                      <p:blipFill>
                        <a:blip r:embed="rId32"/>
                        <a:srcRect/>
                        <a:stretch>
                          <a:fillRect/>
                        </a:stretch>
                      </p:blipFill>
                      <p:spPr bwMode="auto">
                        <a:xfrm>
                          <a:off x="14476" y="7431"/>
                          <a:ext cx="715"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 name="对象 76"/>
            <p:cNvGraphicFramePr>
              <a:graphicFrameLocks noChangeAspect="1"/>
            </p:cNvGraphicFramePr>
            <p:nvPr/>
          </p:nvGraphicFramePr>
          <p:xfrm>
            <a:off x="15779" y="7928"/>
            <a:ext cx="715" cy="797"/>
          </p:xfrm>
          <a:graphic>
            <a:graphicData uri="http://schemas.openxmlformats.org/presentationml/2006/ole">
              <mc:AlternateContent xmlns:mc="http://schemas.openxmlformats.org/markup-compatibility/2006">
                <mc:Choice xmlns:v="urn:schemas-microsoft-com:vml" Requires="v">
                  <p:oleObj spid="_x0000_s78" name="Equation" r:id="rId33" imgW="5181600" imgH="5791200" progId="Equation.DSMT4">
                    <p:embed/>
                  </p:oleObj>
                </mc:Choice>
                <mc:Fallback>
                  <p:oleObj name="Equation" r:id="rId33" imgW="5181600" imgH="5791200" progId="Equation.DSMT4">
                    <p:embed/>
                    <p:pic>
                      <p:nvPicPr>
                        <p:cNvPr id="0" name="对象 76"/>
                        <p:cNvPicPr>
                          <a:picLocks noChangeAspect="1" noChangeArrowheads="1"/>
                        </p:cNvPicPr>
                        <p:nvPr/>
                      </p:nvPicPr>
                      <p:blipFill>
                        <a:blip r:embed="rId34"/>
                        <a:srcRect/>
                        <a:stretch>
                          <a:fillRect/>
                        </a:stretch>
                      </p:blipFill>
                      <p:spPr bwMode="auto">
                        <a:xfrm>
                          <a:off x="15779" y="7928"/>
                          <a:ext cx="715" cy="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 name="TextBox 69"/>
            <p:cNvSpPr txBox="1"/>
            <p:nvPr/>
          </p:nvSpPr>
          <p:spPr>
            <a:xfrm>
              <a:off x="17800" y="5584"/>
              <a:ext cx="282" cy="654"/>
            </a:xfrm>
            <a:prstGeom prst="rect">
              <a:avLst/>
            </a:prstGeom>
            <a:noFill/>
          </p:spPr>
          <p:txBody>
            <a:bodyPr wrap="square" rtlCol="0">
              <a:spAutoFit/>
            </a:bodyPr>
            <a:lstStyle/>
            <a:p>
              <a:r>
                <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a:p>
              <a:r>
                <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a:p>
              <a:r>
                <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zh-CN" altLang="en-US"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sp>
          <p:nvSpPr>
            <p:cNvPr id="80" name="TextBox 70"/>
            <p:cNvSpPr txBox="1"/>
            <p:nvPr/>
          </p:nvSpPr>
          <p:spPr>
            <a:xfrm>
              <a:off x="17809" y="7159"/>
              <a:ext cx="282" cy="654"/>
            </a:xfrm>
            <a:prstGeom prst="rect">
              <a:avLst/>
            </a:prstGeom>
            <a:noFill/>
          </p:spPr>
          <p:txBody>
            <a:bodyPr wrap="square" rtlCol="0">
              <a:spAutoFit/>
            </a:bodyPr>
            <a:lstStyle/>
            <a:p>
              <a:r>
                <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a:p>
              <a:r>
                <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a:p>
              <a:r>
                <a:rPr lang="en-US" altLang="zh-CN"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zh-CN" altLang="en-US" sz="700"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sp>
          <p:nvSpPr>
            <p:cNvPr id="81" name="上弧形箭头 80"/>
            <p:cNvSpPr/>
            <p:nvPr/>
          </p:nvSpPr>
          <p:spPr>
            <a:xfrm>
              <a:off x="9443" y="2104"/>
              <a:ext cx="8745" cy="160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上弧形箭头 81"/>
            <p:cNvSpPr/>
            <p:nvPr/>
          </p:nvSpPr>
          <p:spPr>
            <a:xfrm rot="10800000">
              <a:off x="9375" y="9041"/>
              <a:ext cx="8813" cy="155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文本框 93"/>
            <p:cNvSpPr txBox="1"/>
            <p:nvPr/>
          </p:nvSpPr>
          <p:spPr>
            <a:xfrm>
              <a:off x="12565" y="2168"/>
              <a:ext cx="3150" cy="727"/>
            </a:xfrm>
            <a:prstGeom prst="rect">
              <a:avLst/>
            </a:prstGeom>
            <a:noFill/>
          </p:spPr>
          <p:txBody>
            <a:bodyPr wrap="square">
              <a:spAutoFit/>
            </a:bodyPr>
            <a:lstStyle/>
            <a:p>
              <a:r>
                <a:rPr lang="zh-CN" altLang="en-US" dirty="0">
                  <a:solidFill>
                    <a:srgbClr val="FF0000"/>
                  </a:solidFill>
                </a:rPr>
                <a:t>信号前传</a:t>
              </a:r>
              <a:endParaRPr lang="zh-CN" altLang="en-US" dirty="0"/>
            </a:p>
          </p:txBody>
        </p:sp>
        <p:sp>
          <p:nvSpPr>
            <p:cNvPr id="95" name="文本框 94"/>
            <p:cNvSpPr txBox="1"/>
            <p:nvPr/>
          </p:nvSpPr>
          <p:spPr>
            <a:xfrm>
              <a:off x="12867" y="9811"/>
              <a:ext cx="3150" cy="727"/>
            </a:xfrm>
            <a:prstGeom prst="rect">
              <a:avLst/>
            </a:prstGeom>
            <a:noFill/>
          </p:spPr>
          <p:txBody>
            <a:bodyPr wrap="square">
              <a:spAutoFit/>
            </a:bodyPr>
            <a:lstStyle/>
            <a:p>
              <a:r>
                <a:rPr lang="zh-CN" altLang="en-US" dirty="0">
                  <a:solidFill>
                    <a:srgbClr val="FF0000"/>
                  </a:solidFill>
                </a:rPr>
                <a:t>误差后传</a:t>
              </a:r>
              <a:endParaRPr lang="zh-CN" altLang="en-US" dirty="0"/>
            </a:p>
          </p:txBody>
        </p:sp>
      </p:grpSp>
    </p:spTree>
  </p:cSld>
  <p:clrMapOvr>
    <a:masterClrMapping/>
  </p:clrMapOvr>
  <p:transition advTm="8005"/>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反向传播算法</a:t>
            </a:r>
            <a:endParaRPr lang="zh-CN" altLang="en-US" dirty="0">
              <a:solidFill>
                <a:schemeClr val="tx1"/>
              </a:solidFill>
            </a:endParaRPr>
          </a:p>
        </p:txBody>
      </p:sp>
      <p:sp>
        <p:nvSpPr>
          <p:cNvPr id="2" name="Rectangle 1"/>
          <p:cNvSpPr>
            <a:spLocks noChangeArrowheads="1"/>
          </p:cNvSpPr>
          <p:nvPr>
            <p:custDataLst>
              <p:tags r:id="rId1"/>
            </p:custDataLst>
          </p:nvPr>
        </p:nvSpPr>
        <p:spPr bwMode="auto">
          <a:xfrm>
            <a:off x="708075" y="1401952"/>
            <a:ext cx="2836983" cy="494987"/>
          </a:xfrm>
          <a:prstGeom prst="rect">
            <a:avLst/>
          </a:prstGeom>
          <a:solidFill>
            <a:schemeClr val="bg1"/>
          </a:solidFill>
          <a:ln>
            <a:noFill/>
          </a:ln>
          <a:effectLst/>
        </p:spPr>
        <p:txBody>
          <a:bodyPr vert="horz" wrap="square" lIns="0" tIns="31740" rIns="0" bIns="3174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dirty="0">
                <a:ln>
                  <a:noFill/>
                </a:ln>
                <a:solidFill>
                  <a:schemeClr val="tx1"/>
                </a:solidFill>
                <a:effectLst/>
                <a:latin typeface="Arial" panose="020B0604020202020204" pitchFamily="34" charset="0"/>
              </a:rPr>
              <a:t>优点：</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10" name="文本框 9"/>
          <p:cNvSpPr txBox="1"/>
          <p:nvPr>
            <p:custDataLst>
              <p:tags r:id="rId2"/>
            </p:custDataLst>
          </p:nvPr>
        </p:nvSpPr>
        <p:spPr>
          <a:xfrm>
            <a:off x="359595" y="2118992"/>
            <a:ext cx="5573269" cy="3269100"/>
          </a:xfrm>
          <a:prstGeom prst="rect">
            <a:avLst/>
          </a:prstGeom>
          <a:noFill/>
        </p:spPr>
        <p:txBody>
          <a:bodyPr wrap="square">
            <a:spAutoFit/>
          </a:bodyPr>
          <a:lstStyle/>
          <a:p>
            <a:pPr>
              <a:lnSpc>
                <a:spcPct val="150000"/>
              </a:lnSpc>
            </a:pPr>
            <a:r>
              <a:rPr lang="zh-CN" altLang="en-US" sz="2000" dirty="0"/>
              <a:t>1.能够自适应、自主学习。</a:t>
            </a:r>
            <a:r>
              <a:rPr lang="en-US" altLang="zh-CN" sz="2000" dirty="0"/>
              <a:t>BP</a:t>
            </a:r>
            <a:r>
              <a:rPr lang="zh-CN" altLang="en-US" sz="2000" dirty="0"/>
              <a:t>可以根据预设的参数更新规则，通过不断调整神经网络中的参数，达到符合期望的输出。</a:t>
            </a:r>
            <a:endParaRPr lang="zh-CN" altLang="en-US" sz="2000" dirty="0"/>
          </a:p>
          <a:p>
            <a:pPr>
              <a:lnSpc>
                <a:spcPct val="150000"/>
              </a:lnSpc>
            </a:pPr>
            <a:r>
              <a:rPr lang="zh-CN" altLang="en-US" sz="2000" dirty="0"/>
              <a:t>2.拥有很强的非线性映射能力。</a:t>
            </a:r>
            <a:endParaRPr lang="en-US" altLang="zh-CN" sz="2000" dirty="0"/>
          </a:p>
          <a:p>
            <a:pPr>
              <a:lnSpc>
                <a:spcPct val="150000"/>
              </a:lnSpc>
            </a:pPr>
            <a:r>
              <a:rPr lang="zh-CN" altLang="en-US" sz="2000" dirty="0"/>
              <a:t>3.误差的反向传播采用的是成熟的链式法则，推导过程严谨且科学。</a:t>
            </a:r>
            <a:endParaRPr lang="en-US" altLang="zh-CN" sz="2000" dirty="0"/>
          </a:p>
          <a:p>
            <a:pPr>
              <a:lnSpc>
                <a:spcPct val="150000"/>
              </a:lnSpc>
            </a:pPr>
            <a:r>
              <a:rPr lang="en-US" altLang="zh-CN" sz="2000" dirty="0"/>
              <a:t>4.</a:t>
            </a:r>
            <a:r>
              <a:rPr lang="zh-CN" altLang="en-US" sz="2000" dirty="0"/>
              <a:t>算法泛化能力很强。</a:t>
            </a:r>
            <a:endParaRPr lang="zh-CN" altLang="en-US" sz="2000" dirty="0"/>
          </a:p>
        </p:txBody>
      </p:sp>
      <p:sp>
        <p:nvSpPr>
          <p:cNvPr id="17" name="Rectangle 1"/>
          <p:cNvSpPr>
            <a:spLocks noChangeArrowheads="1"/>
          </p:cNvSpPr>
          <p:nvPr>
            <p:custDataLst>
              <p:tags r:id="rId3"/>
            </p:custDataLst>
          </p:nvPr>
        </p:nvSpPr>
        <p:spPr bwMode="auto">
          <a:xfrm>
            <a:off x="6405186" y="1401952"/>
            <a:ext cx="2836983" cy="494987"/>
          </a:xfrm>
          <a:prstGeom prst="rect">
            <a:avLst/>
          </a:prstGeom>
          <a:solidFill>
            <a:schemeClr val="bg1"/>
          </a:solidFill>
          <a:ln>
            <a:noFill/>
          </a:ln>
          <a:effectLst/>
        </p:spPr>
        <p:txBody>
          <a:bodyPr vert="horz" wrap="square" lIns="0" tIns="31740" rIns="0" bIns="3174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800" dirty="0"/>
              <a:t>缺</a:t>
            </a:r>
            <a:r>
              <a:rPr kumimoji="0" lang="zh-CN" altLang="en-US" sz="2800" b="0" i="0" u="none" strike="noStrike" cap="none" normalizeH="0" baseline="0" dirty="0">
                <a:ln>
                  <a:noFill/>
                </a:ln>
                <a:solidFill>
                  <a:schemeClr val="tx1"/>
                </a:solidFill>
                <a:effectLst/>
                <a:latin typeface="Arial" panose="020B0604020202020204" pitchFamily="34" charset="0"/>
              </a:rPr>
              <a:t>点：</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18" name="文本框 9"/>
          <p:cNvSpPr txBox="1"/>
          <p:nvPr>
            <p:custDataLst>
              <p:tags r:id="rId4"/>
            </p:custDataLst>
          </p:nvPr>
        </p:nvSpPr>
        <p:spPr>
          <a:xfrm>
            <a:off x="6259136" y="2099942"/>
            <a:ext cx="5272464" cy="3323987"/>
          </a:xfrm>
          <a:prstGeom prst="rect">
            <a:avLst/>
          </a:prstGeom>
          <a:noFill/>
        </p:spPr>
        <p:txBody>
          <a:bodyPr wrap="square">
            <a:spAutoFit/>
          </a:bodyPr>
          <a:lstStyle/>
          <a:p>
            <a:pPr>
              <a:lnSpc>
                <a:spcPct val="150000"/>
              </a:lnSpc>
            </a:pPr>
            <a:r>
              <a:rPr lang="zh-CN" altLang="en-US" sz="2000" dirty="0"/>
              <a:t>1.</a:t>
            </a:r>
            <a:r>
              <a:rPr lang="en-US" altLang="zh-CN" sz="2000" dirty="0"/>
              <a:t>BP</a:t>
            </a:r>
            <a:r>
              <a:rPr lang="zh-CN" altLang="en-US" sz="2000" dirty="0"/>
              <a:t>神经网络参数众多，每次迭代需要更新较多数量的阈值和权值，故收敛速度比较慢。</a:t>
            </a:r>
            <a:endParaRPr lang="zh-CN" altLang="en-US" sz="2000" dirty="0"/>
          </a:p>
          <a:p>
            <a:pPr>
              <a:lnSpc>
                <a:spcPct val="150000"/>
              </a:lnSpc>
            </a:pPr>
            <a:r>
              <a:rPr lang="zh-CN" altLang="en-US" sz="2000" dirty="0"/>
              <a:t>2.网络中隐层的节点数目没有明确的准则，需要不断设置隐层节点数目进行试凑，从而根据网络误差结果最终确定隐层的节点数目。</a:t>
            </a:r>
            <a:endParaRPr lang="en-US" altLang="zh-CN" sz="2000" dirty="0"/>
          </a:p>
          <a:p>
            <a:pPr>
              <a:lnSpc>
                <a:spcPct val="150000"/>
              </a:lnSpc>
            </a:pPr>
            <a:r>
              <a:rPr lang="zh-CN" altLang="en-US" sz="2000" dirty="0"/>
              <a:t>3.</a:t>
            </a:r>
            <a:r>
              <a:rPr lang="en-US" altLang="zh-CN" sz="2000" dirty="0"/>
              <a:t>BP</a:t>
            </a:r>
            <a:r>
              <a:rPr lang="zh-CN" altLang="en-US" sz="2000" dirty="0"/>
              <a:t>算法是一种梯度下降算法，容易陷入局部极小值的问题。 </a:t>
            </a:r>
            <a:endParaRPr lang="zh-CN" altLang="en-US" sz="2000" dirty="0"/>
          </a:p>
        </p:txBody>
      </p:sp>
    </p:spTree>
  </p:cSld>
  <p:clrMapOvr>
    <a:masterClrMapping/>
  </p:clrMapOvr>
  <p:transition advTm="8005"/>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Autograd</a:t>
            </a:r>
            <a:r>
              <a:rPr lang="zh-CN" altLang="en-US" dirty="0">
                <a:solidFill>
                  <a:schemeClr val="tx1"/>
                </a:solidFill>
              </a:rPr>
              <a:t>自动求导</a:t>
            </a:r>
            <a:endParaRPr lang="zh-CN" altLang="en-US" dirty="0">
              <a:solidFill>
                <a:schemeClr val="tx1"/>
              </a:solidFill>
            </a:endParaRPr>
          </a:p>
        </p:txBody>
      </p:sp>
      <p:sp>
        <p:nvSpPr>
          <p:cNvPr id="6" name="文本框 5"/>
          <p:cNvSpPr txBox="1"/>
          <p:nvPr/>
        </p:nvSpPr>
        <p:spPr>
          <a:xfrm>
            <a:off x="668338" y="2198213"/>
            <a:ext cx="10861510" cy="3415030"/>
          </a:xfrm>
          <a:prstGeom prst="rect">
            <a:avLst/>
          </a:prstGeom>
          <a:noFill/>
        </p:spPr>
        <p:txBody>
          <a:bodyPr wrap="square">
            <a:spAutoFit/>
          </a:bodyPr>
          <a:lstStyle/>
          <a:p>
            <a:pPr>
              <a:lnSpc>
                <a:spcPct val="150000"/>
              </a:lnSpc>
            </a:pPr>
            <a:r>
              <a:rPr lang="zh-CN" altLang="en-US" b="0" i="0" dirty="0">
                <a:effectLst/>
                <a:latin typeface="Helvetica Neue"/>
              </a:rPr>
              <a:t>    在训练一个神经网络时，梯度的计算是一个关键的步骤，它为神经网络的优化提供了关键数据。</a:t>
            </a:r>
            <a:endParaRPr lang="en-US" altLang="zh-CN" b="0" i="0" dirty="0">
              <a:effectLst/>
              <a:latin typeface="Helvetica Neue"/>
            </a:endParaRPr>
          </a:p>
          <a:p>
            <a:pPr>
              <a:lnSpc>
                <a:spcPct val="150000"/>
              </a:lnSpc>
            </a:pPr>
            <a:r>
              <a:rPr lang="zh-CN" altLang="en-US" b="0" i="0" dirty="0">
                <a:effectLst/>
                <a:latin typeface="Helvetica Neue"/>
              </a:rPr>
              <a:t>    但是在面临复杂神经网络的时候导数的计算就成为一个难题。</a:t>
            </a:r>
            <a:endParaRPr lang="en-US" altLang="zh-CN" b="0" i="0" dirty="0">
              <a:effectLst/>
              <a:latin typeface="Helvetica Neue"/>
            </a:endParaRPr>
          </a:p>
          <a:p>
            <a:pPr>
              <a:lnSpc>
                <a:spcPct val="150000"/>
              </a:lnSpc>
            </a:pPr>
            <a:r>
              <a:rPr lang="zh-CN" altLang="en-US" b="0" i="0" dirty="0">
                <a:effectLst/>
                <a:latin typeface="Helvetica Neue"/>
              </a:rPr>
              <a:t>    这就是自动求导出现的原因，当前最流行的深度学习框架如</a:t>
            </a:r>
            <a:r>
              <a:rPr lang="en-US" altLang="zh-CN" b="0" i="0" dirty="0" err="1">
                <a:effectLst/>
                <a:latin typeface="Helvetica Neue"/>
              </a:rPr>
              <a:t>PyTorch</a:t>
            </a:r>
            <a:r>
              <a:rPr lang="zh-CN" altLang="en-US" b="0" i="0" dirty="0">
                <a:effectLst/>
                <a:latin typeface="Helvetica Neue"/>
              </a:rPr>
              <a:t>、</a:t>
            </a:r>
            <a:r>
              <a:rPr lang="en-US" altLang="zh-CN" b="0" i="0" dirty="0" err="1">
                <a:effectLst/>
                <a:latin typeface="Helvetica Neue"/>
              </a:rPr>
              <a:t>Tensorflow</a:t>
            </a:r>
            <a:r>
              <a:rPr lang="zh-CN" altLang="en-US" b="0" i="0" dirty="0">
                <a:effectLst/>
                <a:latin typeface="Helvetica Neue"/>
              </a:rPr>
              <a:t>等都提供了自动求导的支持，让人们只需要很少的工作就能神奇般地自动计算出复杂函数的梯度（导数</a:t>
            </a:r>
            <a:r>
              <a:rPr lang="en-US" altLang="zh-CN" b="0" i="0" dirty="0">
                <a:effectLst/>
                <a:latin typeface="Helvetica Neue"/>
              </a:rPr>
              <a:t>/</a:t>
            </a:r>
            <a:r>
              <a:rPr lang="zh-CN" altLang="en-US" b="0" i="0" dirty="0">
                <a:effectLst/>
                <a:latin typeface="Helvetica Neue"/>
              </a:rPr>
              <a:t>微分）。</a:t>
            </a:r>
            <a:endParaRPr lang="zh-CN" altLang="en-US" dirty="0"/>
          </a:p>
        </p:txBody>
      </p:sp>
      <p:sp>
        <p:nvSpPr>
          <p:cNvPr id="8" name="文本框 7"/>
          <p:cNvSpPr txBox="1"/>
          <p:nvPr/>
        </p:nvSpPr>
        <p:spPr>
          <a:xfrm>
            <a:off x="668338" y="1572847"/>
            <a:ext cx="3192863" cy="460375"/>
          </a:xfrm>
          <a:prstGeom prst="rect">
            <a:avLst/>
          </a:prstGeom>
          <a:noFill/>
        </p:spPr>
        <p:txBody>
          <a:bodyPr wrap="square">
            <a:spAutoFit/>
          </a:bodyPr>
          <a:lstStyle/>
          <a:p>
            <a:pPr algn="l"/>
            <a:r>
              <a:rPr lang="zh-CN" altLang="en-US" b="1" i="0" dirty="0">
                <a:solidFill>
                  <a:srgbClr val="000000"/>
                </a:solidFill>
                <a:effectLst/>
                <a:latin typeface="Helvetica Neue"/>
              </a:rPr>
              <a:t>PyTorch之自动</a:t>
            </a:r>
            <a:r>
              <a:rPr lang="zh-CN" altLang="en-US" b="1" dirty="0">
                <a:solidFill>
                  <a:srgbClr val="000000"/>
                </a:solidFill>
                <a:latin typeface="Helvetica Neue"/>
              </a:rPr>
              <a:t>求导</a:t>
            </a:r>
            <a:endParaRPr lang="zh-CN" altLang="en-US" b="1" dirty="0">
              <a:solidFill>
                <a:srgbClr val="000000"/>
              </a:solidFill>
              <a:latin typeface="Helvetica Neue"/>
            </a:endParaRPr>
          </a:p>
        </p:txBody>
      </p:sp>
    </p:spTree>
  </p:cSld>
  <p:clrMapOvr>
    <a:masterClrMapping/>
  </p:clrMapOvr>
  <p:transition advTm="8005"/>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Autograd</a:t>
            </a:r>
            <a:r>
              <a:rPr lang="zh-CN" altLang="en-US" dirty="0">
                <a:solidFill>
                  <a:schemeClr val="tx1"/>
                </a:solidFill>
                <a:sym typeface="+mn-ea"/>
              </a:rPr>
              <a:t>自动求导</a:t>
            </a:r>
            <a:endParaRPr lang="zh-CN" altLang="en-US" dirty="0">
              <a:solidFill>
                <a:schemeClr val="tx1"/>
              </a:solidFill>
            </a:endParaRPr>
          </a:p>
        </p:txBody>
      </p:sp>
      <p:sp>
        <p:nvSpPr>
          <p:cNvPr id="7" name="文本框 6"/>
          <p:cNvSpPr txBox="1"/>
          <p:nvPr/>
        </p:nvSpPr>
        <p:spPr>
          <a:xfrm>
            <a:off x="816428" y="1575084"/>
            <a:ext cx="10327193" cy="3784600"/>
          </a:xfrm>
          <a:prstGeom prst="rect">
            <a:avLst/>
          </a:prstGeom>
          <a:noFill/>
        </p:spPr>
        <p:txBody>
          <a:bodyPr wrap="square">
            <a:spAutoFit/>
          </a:bodyPr>
          <a:lstStyle/>
          <a:p>
            <a:pPr algn="l"/>
            <a:r>
              <a:rPr lang="en-US" altLang="zh-CN" b="1" i="0" dirty="0" err="1">
                <a:solidFill>
                  <a:srgbClr val="000000"/>
                </a:solidFill>
                <a:effectLst/>
                <a:cs typeface="Arial" panose="020B0604020202020204" pitchFamily="34" charset="0"/>
              </a:rPr>
              <a:t>requires_grad</a:t>
            </a:r>
            <a:r>
              <a:rPr lang="zh-CN" altLang="en-US" b="1" i="0" dirty="0">
                <a:solidFill>
                  <a:srgbClr val="000000"/>
                </a:solidFill>
                <a:effectLst/>
                <a:cs typeface="Arial" panose="020B0604020202020204" pitchFamily="34" charset="0"/>
              </a:rPr>
              <a:t>属性</a:t>
            </a:r>
            <a:endParaRPr lang="en-US" altLang="zh-CN" b="1" i="0" dirty="0">
              <a:solidFill>
                <a:srgbClr val="000000"/>
              </a:solidFill>
              <a:effectLst/>
              <a:cs typeface="Arial" panose="020B0604020202020204" pitchFamily="34" charset="0"/>
            </a:endParaRPr>
          </a:p>
          <a:p>
            <a:pPr algn="l"/>
            <a:endParaRPr lang="zh-CN" altLang="en-US" b="1" i="0" dirty="0">
              <a:solidFill>
                <a:srgbClr val="000000"/>
              </a:solidFill>
              <a:effectLst/>
              <a:cs typeface="Arial" panose="020B0604020202020204" pitchFamily="34" charset="0"/>
            </a:endParaRPr>
          </a:p>
          <a:p>
            <a:pPr algn="l"/>
            <a:r>
              <a:rPr lang="en-US" altLang="zh-CN" b="0" i="0" dirty="0" err="1">
                <a:solidFill>
                  <a:srgbClr val="000000"/>
                </a:solidFill>
                <a:effectLst/>
                <a:cs typeface="Arial" panose="020B0604020202020204" pitchFamily="34" charset="0"/>
              </a:rPr>
              <a:t>requires_grad</a:t>
            </a:r>
            <a:r>
              <a:rPr lang="zh-CN" altLang="en-US" b="0" i="0" dirty="0">
                <a:solidFill>
                  <a:srgbClr val="000000"/>
                </a:solidFill>
                <a:effectLst/>
                <a:cs typeface="Arial" panose="020B0604020202020204" pitchFamily="34" charset="0"/>
              </a:rPr>
              <a:t>属性默认为</a:t>
            </a:r>
            <a:r>
              <a:rPr lang="en-US" altLang="zh-CN" b="0" i="0" dirty="0">
                <a:solidFill>
                  <a:srgbClr val="000000"/>
                </a:solidFill>
                <a:effectLst/>
                <a:cs typeface="Arial" panose="020B0604020202020204" pitchFamily="34" charset="0"/>
              </a:rPr>
              <a:t>False</a:t>
            </a:r>
            <a:r>
              <a:rPr lang="zh-CN" altLang="en-US" b="0" i="0" dirty="0">
                <a:solidFill>
                  <a:srgbClr val="000000"/>
                </a:solidFill>
                <a:effectLst/>
                <a:cs typeface="Arial" panose="020B0604020202020204" pitchFamily="34" charset="0"/>
              </a:rPr>
              <a:t>，也就是</a:t>
            </a:r>
            <a:r>
              <a:rPr lang="en-US" altLang="zh-CN" b="0" i="0" dirty="0">
                <a:solidFill>
                  <a:srgbClr val="000000"/>
                </a:solidFill>
                <a:effectLst/>
                <a:cs typeface="Arial" panose="020B0604020202020204" pitchFamily="34" charset="0"/>
              </a:rPr>
              <a:t>Tensor</a:t>
            </a:r>
            <a:r>
              <a:rPr lang="zh-CN" altLang="en-US" b="0" i="0" dirty="0">
                <a:solidFill>
                  <a:srgbClr val="000000"/>
                </a:solidFill>
                <a:effectLst/>
                <a:cs typeface="Arial" panose="020B0604020202020204" pitchFamily="34" charset="0"/>
              </a:rPr>
              <a:t>变量默认是不需要求导的。</a:t>
            </a:r>
            <a:endParaRPr lang="en-US" altLang="zh-CN" b="0" i="0" dirty="0">
              <a:solidFill>
                <a:srgbClr val="000000"/>
              </a:solidFill>
              <a:effectLst/>
              <a:cs typeface="Arial" panose="020B0604020202020204" pitchFamily="34" charset="0"/>
            </a:endParaRPr>
          </a:p>
          <a:p>
            <a:pPr algn="l"/>
            <a:endParaRPr lang="en-US" altLang="zh-CN" dirty="0">
              <a:solidFill>
                <a:srgbClr val="000000"/>
              </a:solidFill>
              <a:cs typeface="Arial" panose="020B0604020202020204" pitchFamily="34" charset="0"/>
            </a:endParaRPr>
          </a:p>
          <a:p>
            <a:pPr algn="l"/>
            <a:r>
              <a:rPr lang="zh-CN" altLang="en-US" b="0" i="0" dirty="0">
                <a:solidFill>
                  <a:srgbClr val="000000"/>
                </a:solidFill>
                <a:effectLst/>
                <a:cs typeface="Arial" panose="020B0604020202020204" pitchFamily="34" charset="0"/>
              </a:rPr>
              <a:t>如果一个节点的</a:t>
            </a:r>
            <a:r>
              <a:rPr lang="en-US" altLang="zh-CN" b="0" i="0" dirty="0" err="1">
                <a:solidFill>
                  <a:srgbClr val="000000"/>
                </a:solidFill>
                <a:effectLst/>
                <a:cs typeface="Arial" panose="020B0604020202020204" pitchFamily="34" charset="0"/>
              </a:rPr>
              <a:t>requires_grad</a:t>
            </a:r>
            <a:r>
              <a:rPr lang="zh-CN" altLang="en-US" b="0" i="0" dirty="0">
                <a:solidFill>
                  <a:srgbClr val="000000"/>
                </a:solidFill>
                <a:effectLst/>
                <a:cs typeface="Arial" panose="020B0604020202020204" pitchFamily="34" charset="0"/>
              </a:rPr>
              <a:t>是</a:t>
            </a:r>
            <a:r>
              <a:rPr lang="en-US" altLang="zh-CN" b="0" i="0" dirty="0">
                <a:solidFill>
                  <a:srgbClr val="000000"/>
                </a:solidFill>
                <a:effectLst/>
                <a:cs typeface="Arial" panose="020B0604020202020204" pitchFamily="34" charset="0"/>
              </a:rPr>
              <a:t>True</a:t>
            </a:r>
            <a:r>
              <a:rPr lang="zh-CN" altLang="en-US" b="0" i="0" dirty="0">
                <a:solidFill>
                  <a:srgbClr val="000000"/>
                </a:solidFill>
                <a:effectLst/>
                <a:cs typeface="Arial" panose="020B0604020202020204" pitchFamily="34" charset="0"/>
              </a:rPr>
              <a:t>，那么所有依赖它的节点</a:t>
            </a:r>
            <a:r>
              <a:rPr lang="en-US" altLang="zh-CN" b="0" i="0" dirty="0" err="1">
                <a:solidFill>
                  <a:srgbClr val="000000"/>
                </a:solidFill>
                <a:effectLst/>
                <a:cs typeface="Arial" panose="020B0604020202020204" pitchFamily="34" charset="0"/>
              </a:rPr>
              <a:t>requires_grad</a:t>
            </a:r>
            <a:r>
              <a:rPr lang="zh-CN" altLang="en-US" b="0" i="0" dirty="0">
                <a:solidFill>
                  <a:srgbClr val="000000"/>
                </a:solidFill>
                <a:effectLst/>
                <a:cs typeface="Arial" panose="020B0604020202020204" pitchFamily="34" charset="0"/>
              </a:rPr>
              <a:t>也会是</a:t>
            </a:r>
            <a:r>
              <a:rPr lang="en-US" altLang="zh-CN" b="0" i="0" dirty="0">
                <a:solidFill>
                  <a:srgbClr val="000000"/>
                </a:solidFill>
                <a:effectLst/>
                <a:cs typeface="Arial" panose="020B0604020202020204" pitchFamily="34" charset="0"/>
              </a:rPr>
              <a:t>True</a:t>
            </a:r>
            <a:r>
              <a:rPr lang="zh-CN" altLang="en-US" b="0" i="0" dirty="0">
                <a:solidFill>
                  <a:srgbClr val="000000"/>
                </a:solidFill>
                <a:effectLst/>
                <a:cs typeface="Arial" panose="020B0604020202020204" pitchFamily="34" charset="0"/>
              </a:rPr>
              <a:t>。</a:t>
            </a:r>
            <a:endParaRPr lang="en-US" altLang="zh-CN" b="0" i="0" dirty="0">
              <a:solidFill>
                <a:srgbClr val="000000"/>
              </a:solidFill>
              <a:effectLst/>
              <a:cs typeface="Arial" panose="020B0604020202020204" pitchFamily="34" charset="0"/>
            </a:endParaRPr>
          </a:p>
          <a:p>
            <a:pPr algn="l"/>
            <a:endParaRPr lang="en-US" altLang="zh-CN" dirty="0">
              <a:solidFill>
                <a:srgbClr val="000000"/>
              </a:solidFill>
              <a:cs typeface="Arial" panose="020B0604020202020204" pitchFamily="34" charset="0"/>
            </a:endParaRPr>
          </a:p>
          <a:p>
            <a:pPr algn="l"/>
            <a:r>
              <a:rPr lang="zh-CN" altLang="en-US" b="0" i="0" dirty="0">
                <a:solidFill>
                  <a:srgbClr val="000000"/>
                </a:solidFill>
                <a:effectLst/>
                <a:cs typeface="Arial" panose="020B0604020202020204" pitchFamily="34" charset="0"/>
              </a:rPr>
              <a:t>换言之，如果一个节点依赖的所有节点都不需要求导，那么它的</a:t>
            </a:r>
            <a:r>
              <a:rPr lang="en-US" altLang="zh-CN" b="0" i="0" dirty="0" err="1">
                <a:solidFill>
                  <a:srgbClr val="000000"/>
                </a:solidFill>
                <a:effectLst/>
                <a:cs typeface="Arial" panose="020B0604020202020204" pitchFamily="34" charset="0"/>
              </a:rPr>
              <a:t>requires_grad</a:t>
            </a:r>
            <a:r>
              <a:rPr lang="zh-CN" altLang="en-US" b="0" i="0" dirty="0">
                <a:solidFill>
                  <a:srgbClr val="000000"/>
                </a:solidFill>
                <a:effectLst/>
                <a:cs typeface="Arial" panose="020B0604020202020204" pitchFamily="34" charset="0"/>
              </a:rPr>
              <a:t>也会是</a:t>
            </a:r>
            <a:r>
              <a:rPr lang="en-US" altLang="zh-CN" b="0" i="0" dirty="0">
                <a:solidFill>
                  <a:srgbClr val="000000"/>
                </a:solidFill>
                <a:effectLst/>
                <a:cs typeface="Arial" panose="020B0604020202020204" pitchFamily="34" charset="0"/>
              </a:rPr>
              <a:t>False</a:t>
            </a:r>
            <a:r>
              <a:rPr lang="zh-CN" altLang="en-US" b="0" i="0" dirty="0">
                <a:solidFill>
                  <a:srgbClr val="000000"/>
                </a:solidFill>
                <a:effectLst/>
                <a:cs typeface="Arial" panose="020B0604020202020204" pitchFamily="34" charset="0"/>
              </a:rPr>
              <a:t>。在反向传播的过程中，该节点所在的子图会被排除在外。</a:t>
            </a:r>
            <a:endParaRPr lang="zh-CN" altLang="en-US" b="0" i="0" dirty="0">
              <a:solidFill>
                <a:srgbClr val="000000"/>
              </a:solidFill>
              <a:effectLst/>
              <a:cs typeface="Arial" panose="020B0604020202020204" pitchFamily="34" charset="0"/>
            </a:endParaRPr>
          </a:p>
        </p:txBody>
      </p:sp>
    </p:spTree>
  </p:cSld>
  <p:clrMapOvr>
    <a:masterClrMapping/>
  </p:clrMapOvr>
  <p:transition advTm="8005"/>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Autograd</a:t>
            </a:r>
            <a:r>
              <a:rPr lang="zh-CN" altLang="en-US" dirty="0">
                <a:solidFill>
                  <a:schemeClr val="tx1"/>
                </a:solidFill>
                <a:sym typeface="+mn-ea"/>
              </a:rPr>
              <a:t>自动求导</a:t>
            </a:r>
            <a:endParaRPr lang="zh-CN" altLang="en-US" dirty="0">
              <a:solidFill>
                <a:schemeClr val="tx1"/>
              </a:solidFill>
            </a:endParaRPr>
          </a:p>
        </p:txBody>
      </p:sp>
      <p:sp>
        <p:nvSpPr>
          <p:cNvPr id="5" name="文本框 4"/>
          <p:cNvSpPr txBox="1"/>
          <p:nvPr/>
        </p:nvSpPr>
        <p:spPr>
          <a:xfrm>
            <a:off x="668338" y="1942087"/>
            <a:ext cx="10649532" cy="4458400"/>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en-US" altLang="zh-CN" b="0" i="0" dirty="0">
                <a:effectLst/>
                <a:latin typeface="Helvetica Neue"/>
              </a:rPr>
              <a:t>backward</a:t>
            </a:r>
            <a:r>
              <a:rPr lang="zh-CN" altLang="en-US" b="0" i="0" dirty="0">
                <a:effectLst/>
                <a:latin typeface="Helvetica Neue"/>
              </a:rPr>
              <a:t>函数是反向传播的入口点，在需要被求导的节点上调用。</a:t>
            </a:r>
            <a:endParaRPr lang="en-US" altLang="zh-CN" b="0" i="0" dirty="0">
              <a:effectLst/>
              <a:latin typeface="Helvetica Neue"/>
            </a:endParaRPr>
          </a:p>
          <a:p>
            <a:pPr marL="342900" indent="-342900" algn="l">
              <a:lnSpc>
                <a:spcPct val="150000"/>
              </a:lnSpc>
              <a:buFont typeface="Arial" panose="020B0604020202020204" pitchFamily="34" charset="0"/>
              <a:buChar char="•"/>
            </a:pPr>
            <a:r>
              <a:rPr lang="en-US" altLang="zh-CN" b="0" i="0" dirty="0">
                <a:effectLst/>
                <a:latin typeface="Helvetica Neue"/>
              </a:rPr>
              <a:t>backward</a:t>
            </a:r>
            <a:r>
              <a:rPr lang="zh-CN" altLang="en-US" b="0" i="0" dirty="0">
                <a:effectLst/>
                <a:latin typeface="Helvetica Neue"/>
              </a:rPr>
              <a:t>函数会计算梯度值到相应的节点上。</a:t>
            </a:r>
            <a:endParaRPr lang="en-US" altLang="zh-CN" b="0" i="0" dirty="0">
              <a:effectLst/>
              <a:latin typeface="Helvetica Neue"/>
            </a:endParaRPr>
          </a:p>
          <a:p>
            <a:pPr marL="342900" indent="-342900" algn="l">
              <a:lnSpc>
                <a:spcPct val="150000"/>
              </a:lnSpc>
              <a:buFont typeface="Arial" panose="020B0604020202020204" pitchFamily="34" charset="0"/>
              <a:buChar char="•"/>
            </a:pPr>
            <a:r>
              <a:rPr lang="en-US" altLang="zh-CN" b="0" i="0" dirty="0">
                <a:effectLst/>
                <a:latin typeface="Helvetica Neue"/>
              </a:rPr>
              <a:t>backward</a:t>
            </a:r>
            <a:r>
              <a:rPr lang="zh-CN" altLang="en-US" b="0" i="0" dirty="0">
                <a:effectLst/>
                <a:latin typeface="Helvetica Neue"/>
              </a:rPr>
              <a:t>函数是反向求导数，使用链式法则求导。</a:t>
            </a:r>
            <a:endParaRPr lang="en-US" altLang="zh-CN" b="0" i="0" dirty="0">
              <a:effectLst/>
              <a:latin typeface="Helvetica Neue"/>
            </a:endParaRPr>
          </a:p>
          <a:p>
            <a:pPr marL="342900" indent="-342900" algn="l">
              <a:lnSpc>
                <a:spcPct val="150000"/>
              </a:lnSpc>
              <a:buFont typeface="Arial" panose="020B0604020202020204" pitchFamily="34" charset="0"/>
              <a:buChar char="•"/>
            </a:pPr>
            <a:r>
              <a:rPr lang="en-US" altLang="zh-CN" b="0" i="0" dirty="0">
                <a:effectLst/>
                <a:latin typeface="Helvetica Neue"/>
              </a:rPr>
              <a:t>backward</a:t>
            </a:r>
            <a:r>
              <a:rPr lang="zh-CN" altLang="en-US" b="0" i="0" dirty="0">
                <a:effectLst/>
                <a:latin typeface="Helvetica Neue"/>
              </a:rPr>
              <a:t>有一个重要</a:t>
            </a:r>
            <a:r>
              <a:rPr lang="zh-CN" altLang="en-US" dirty="0">
                <a:latin typeface="Helvetica Neue"/>
              </a:rPr>
              <a:t>的参数</a:t>
            </a:r>
            <a:r>
              <a:rPr lang="en-US" altLang="zh-CN" dirty="0">
                <a:latin typeface="Helvetica Neue"/>
              </a:rPr>
              <a:t>gradient</a:t>
            </a:r>
            <a:r>
              <a:rPr lang="zh-CN" altLang="en-US" dirty="0">
                <a:latin typeface="Helvetica Neue"/>
              </a:rPr>
              <a:t>，</a:t>
            </a:r>
            <a:r>
              <a:rPr lang="zh-CN" altLang="en-US" b="0" i="0" dirty="0">
                <a:solidFill>
                  <a:srgbClr val="333333"/>
                </a:solidFill>
                <a:effectLst/>
                <a:latin typeface="PingFang SC"/>
              </a:rPr>
              <a:t>用于指定每个元素的梯度权重</a:t>
            </a:r>
            <a:r>
              <a:rPr lang="zh-CN" altLang="en-US" dirty="0">
                <a:latin typeface="Helvetica Neue"/>
              </a:rPr>
              <a:t>。</a:t>
            </a:r>
            <a:endParaRPr lang="en-US" altLang="zh-CN" dirty="0">
              <a:latin typeface="Helvetica Neue"/>
            </a:endParaRPr>
          </a:p>
          <a:p>
            <a:pPr marL="342900" indent="-342900" algn="l">
              <a:lnSpc>
                <a:spcPct val="150000"/>
              </a:lnSpc>
              <a:buFont typeface="Arial" panose="020B0604020202020204" pitchFamily="34" charset="0"/>
              <a:buChar char="•"/>
            </a:pPr>
            <a:r>
              <a:rPr lang="zh-CN" altLang="en-US" dirty="0">
                <a:latin typeface="Helvetica Neue"/>
              </a:rPr>
              <a:t>对</a:t>
            </a:r>
            <a:r>
              <a:rPr lang="zh-CN" altLang="en-US" b="0" i="0" dirty="0">
                <a:effectLst/>
                <a:latin typeface="Helvetica Neue"/>
              </a:rPr>
              <a:t>非标量节点求导</a:t>
            </a:r>
            <a:r>
              <a:rPr lang="zh-CN" altLang="en-US" dirty="0">
                <a:latin typeface="Helvetica Neue"/>
              </a:rPr>
              <a:t>，</a:t>
            </a:r>
            <a:r>
              <a:rPr lang="zh-CN" altLang="en-US" b="0" i="0" dirty="0">
                <a:effectLst/>
                <a:latin typeface="Helvetica Neue"/>
              </a:rPr>
              <a:t>需要指定</a:t>
            </a:r>
            <a:r>
              <a:rPr lang="en-US" altLang="zh-CN" dirty="0">
                <a:latin typeface="Helvetica Neue"/>
              </a:rPr>
              <a:t>gradient</a:t>
            </a:r>
            <a:r>
              <a:rPr lang="zh-CN" altLang="en-US" b="0" i="0" dirty="0">
                <a:effectLst/>
                <a:latin typeface="Helvetica Neue"/>
              </a:rPr>
              <a:t>，</a:t>
            </a:r>
            <a:r>
              <a:rPr lang="en-US" altLang="zh-CN" dirty="0">
                <a:latin typeface="Helvetica Neue"/>
              </a:rPr>
              <a:t>gradient</a:t>
            </a:r>
            <a:r>
              <a:rPr lang="zh-CN" altLang="en-US" b="0" i="0" dirty="0">
                <a:effectLst/>
                <a:latin typeface="Helvetica Neue"/>
              </a:rPr>
              <a:t>的</a:t>
            </a:r>
            <a:r>
              <a:rPr lang="en-US" altLang="zh-CN" b="0" i="0" dirty="0">
                <a:effectLst/>
                <a:latin typeface="Helvetica Neue"/>
              </a:rPr>
              <a:t>shape</a:t>
            </a:r>
            <a:r>
              <a:rPr lang="zh-CN" altLang="en-US" b="0" i="0" dirty="0">
                <a:effectLst/>
                <a:latin typeface="Helvetica Neue"/>
              </a:rPr>
              <a:t>必须和该非标量节点的相同。</a:t>
            </a:r>
            <a:endParaRPr lang="en-US" altLang="zh-CN" dirty="0">
              <a:latin typeface="Helvetica Neue"/>
            </a:endParaRPr>
          </a:p>
          <a:p>
            <a:pPr marL="342900" indent="-342900" algn="l">
              <a:lnSpc>
                <a:spcPct val="150000"/>
              </a:lnSpc>
              <a:buFont typeface="Arial" panose="020B0604020202020204" pitchFamily="34" charset="0"/>
              <a:buChar char="•"/>
            </a:pPr>
            <a:r>
              <a:rPr lang="zh-CN" altLang="en-US" b="0" i="0" dirty="0">
                <a:effectLst/>
                <a:latin typeface="Helvetica Neue"/>
              </a:rPr>
              <a:t>但如果节点只含有一个标量值，这个参数就可以省略（例如最普遍的</a:t>
            </a:r>
            <a:r>
              <a:rPr lang="en-US" altLang="zh-CN" b="0" i="0" dirty="0" err="1">
                <a:effectLst/>
                <a:latin typeface="Helvetica Neue"/>
              </a:rPr>
              <a:t>loss.backward</a:t>
            </a:r>
            <a:r>
              <a:rPr lang="en-US" altLang="zh-CN" b="0" i="0" dirty="0">
                <a:effectLst/>
                <a:latin typeface="Helvetica Neue"/>
              </a:rPr>
              <a:t>()</a:t>
            </a:r>
            <a:r>
              <a:rPr lang="zh-CN" altLang="en-US" b="0" i="0" dirty="0">
                <a:effectLst/>
                <a:latin typeface="Helvetica Neue"/>
              </a:rPr>
              <a:t>与</a:t>
            </a:r>
            <a:r>
              <a:rPr lang="en-US" altLang="zh-CN" b="0" i="0" dirty="0" err="1">
                <a:effectLst/>
                <a:latin typeface="Helvetica Neue"/>
              </a:rPr>
              <a:t>loss.backward</a:t>
            </a:r>
            <a:r>
              <a:rPr lang="en-US" altLang="zh-CN" b="0" i="0" dirty="0">
                <a:effectLst/>
                <a:latin typeface="Helvetica Neue"/>
              </a:rPr>
              <a:t>(</a:t>
            </a:r>
            <a:r>
              <a:rPr lang="en-US" altLang="zh-CN" b="0" i="0" dirty="0" err="1">
                <a:effectLst/>
                <a:latin typeface="Helvetica Neue"/>
              </a:rPr>
              <a:t>torch.tensor</a:t>
            </a:r>
            <a:r>
              <a:rPr lang="en-US" altLang="zh-CN" b="0" i="0" dirty="0">
                <a:effectLst/>
                <a:latin typeface="Helvetica Neue"/>
              </a:rPr>
              <a:t>(1))</a:t>
            </a:r>
            <a:r>
              <a:rPr lang="zh-CN" altLang="en-US" b="0" i="0" dirty="0">
                <a:effectLst/>
                <a:latin typeface="Helvetica Neue"/>
              </a:rPr>
              <a:t>等价）。</a:t>
            </a:r>
            <a:endParaRPr lang="zh-CN" altLang="en-US" b="0" i="0" dirty="0">
              <a:effectLst/>
              <a:latin typeface="Helvetica Neue"/>
            </a:endParaRPr>
          </a:p>
        </p:txBody>
      </p:sp>
      <p:sp>
        <p:nvSpPr>
          <p:cNvPr id="3" name="文本框 2"/>
          <p:cNvSpPr txBox="1"/>
          <p:nvPr/>
        </p:nvSpPr>
        <p:spPr>
          <a:xfrm>
            <a:off x="668338" y="1480023"/>
            <a:ext cx="6096000" cy="461665"/>
          </a:xfrm>
          <a:prstGeom prst="rect">
            <a:avLst/>
          </a:prstGeom>
          <a:noFill/>
        </p:spPr>
        <p:txBody>
          <a:bodyPr wrap="square">
            <a:spAutoFit/>
          </a:bodyPr>
          <a:lstStyle/>
          <a:p>
            <a:pPr algn="l"/>
            <a:r>
              <a:rPr lang="en-US" altLang="zh-CN" b="1" i="0" dirty="0">
                <a:effectLst/>
                <a:latin typeface="Helvetica Neue"/>
              </a:rPr>
              <a:t>backward</a:t>
            </a:r>
            <a:r>
              <a:rPr lang="zh-CN" altLang="en-US" b="1" i="0" dirty="0">
                <a:effectLst/>
                <a:latin typeface="Helvetica Neue"/>
              </a:rPr>
              <a:t>函数</a:t>
            </a:r>
            <a:endParaRPr lang="en-US" altLang="zh-CN" b="1" i="0" dirty="0">
              <a:effectLst/>
              <a:latin typeface="Helvetica Neue"/>
            </a:endParaRPr>
          </a:p>
        </p:txBody>
      </p:sp>
    </p:spTree>
  </p:cSld>
  <p:clrMapOvr>
    <a:masterClrMapping/>
  </p:clrMapOvr>
  <p:transition advTm="8005"/>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Autograd</a:t>
            </a:r>
            <a:r>
              <a:rPr lang="zh-CN" altLang="en-US" dirty="0">
                <a:solidFill>
                  <a:schemeClr val="tx1"/>
                </a:solidFill>
                <a:sym typeface="+mn-ea"/>
              </a:rPr>
              <a:t>自动求导</a:t>
            </a:r>
            <a:endParaRPr lang="zh-CN" altLang="en-US" dirty="0">
              <a:solidFill>
                <a:schemeClr val="tx1"/>
              </a:solidFill>
            </a:endParaRPr>
          </a:p>
        </p:txBody>
      </p:sp>
      <p:sp>
        <p:nvSpPr>
          <p:cNvPr id="5" name="文本框 4"/>
          <p:cNvSpPr txBox="1"/>
          <p:nvPr/>
        </p:nvSpPr>
        <p:spPr>
          <a:xfrm>
            <a:off x="668339" y="2021187"/>
            <a:ext cx="10851000" cy="3269100"/>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en-US" altLang="zh-CN" sz="2000" b="0" i="0" dirty="0">
                <a:solidFill>
                  <a:srgbClr val="000000"/>
                </a:solidFill>
                <a:effectLst/>
                <a:latin typeface="Helvetica Neue"/>
              </a:rPr>
              <a:t>backward</a:t>
            </a:r>
            <a:r>
              <a:rPr lang="zh-CN" altLang="en-US" sz="2000" b="0" i="0" dirty="0">
                <a:solidFill>
                  <a:srgbClr val="000000"/>
                </a:solidFill>
                <a:effectLst/>
                <a:latin typeface="Helvetica Neue"/>
              </a:rPr>
              <a:t>函数本身没有返回值，它计算出来的梯度存放在叶子节点的</a:t>
            </a:r>
            <a:r>
              <a:rPr lang="en-US" altLang="zh-CN" sz="2000" b="0" i="0" dirty="0">
                <a:solidFill>
                  <a:srgbClr val="000000"/>
                </a:solidFill>
                <a:effectLst/>
                <a:latin typeface="Helvetica Neue"/>
              </a:rPr>
              <a:t>grad</a:t>
            </a:r>
            <a:r>
              <a:rPr lang="zh-CN" altLang="en-US" sz="2000" b="0" i="0" dirty="0">
                <a:solidFill>
                  <a:srgbClr val="000000"/>
                </a:solidFill>
                <a:effectLst/>
                <a:latin typeface="Helvetica Neue"/>
              </a:rPr>
              <a:t>属性中。</a:t>
            </a:r>
            <a:endParaRPr lang="en-US" altLang="zh-CN" sz="2000" dirty="0">
              <a:solidFill>
                <a:srgbClr val="000000"/>
              </a:solidFill>
              <a:latin typeface="Helvetica Neue"/>
            </a:endParaRPr>
          </a:p>
          <a:p>
            <a:pPr marL="342900" indent="-342900" algn="l">
              <a:lnSpc>
                <a:spcPct val="150000"/>
              </a:lnSpc>
              <a:buFont typeface="Arial" panose="020B0604020202020204" pitchFamily="34" charset="0"/>
              <a:buChar char="•"/>
            </a:pPr>
            <a:r>
              <a:rPr lang="en-US" altLang="zh-CN" sz="2000" b="0" i="0" dirty="0" err="1">
                <a:solidFill>
                  <a:srgbClr val="000000"/>
                </a:solidFill>
                <a:effectLst/>
                <a:latin typeface="Helvetica Neue"/>
              </a:rPr>
              <a:t>PyTorch</a:t>
            </a:r>
            <a:r>
              <a:rPr lang="zh-CN" altLang="en-US" sz="2000" b="0" i="0" dirty="0">
                <a:solidFill>
                  <a:srgbClr val="000000"/>
                </a:solidFill>
                <a:effectLst/>
                <a:latin typeface="Helvetica Neue"/>
              </a:rPr>
              <a:t>文档中提到，如果</a:t>
            </a:r>
            <a:r>
              <a:rPr lang="en-US" altLang="zh-CN" sz="2000" b="0" i="0" dirty="0">
                <a:solidFill>
                  <a:srgbClr val="000000"/>
                </a:solidFill>
                <a:effectLst/>
                <a:latin typeface="Helvetica Neue"/>
              </a:rPr>
              <a:t>grad</a:t>
            </a:r>
            <a:r>
              <a:rPr lang="zh-CN" altLang="en-US" sz="2000" b="0" i="0" dirty="0">
                <a:solidFill>
                  <a:srgbClr val="000000"/>
                </a:solidFill>
                <a:effectLst/>
                <a:latin typeface="Helvetica Neue"/>
              </a:rPr>
              <a:t>属性不为空，新计算出来的梯度值会直接加到旧值上面。 </a:t>
            </a:r>
            <a:endParaRPr lang="en-US" altLang="zh-CN" sz="2000" b="0" i="0" dirty="0">
              <a:solidFill>
                <a:srgbClr val="000000"/>
              </a:solidFill>
              <a:effectLst/>
              <a:latin typeface="Helvetica Neue"/>
            </a:endParaRPr>
          </a:p>
          <a:p>
            <a:pPr marL="342900" indent="-342900" algn="l">
              <a:lnSpc>
                <a:spcPct val="150000"/>
              </a:lnSpc>
              <a:buFont typeface="Arial" panose="020B0604020202020204" pitchFamily="34" charset="0"/>
              <a:buChar char="•"/>
            </a:pPr>
            <a:r>
              <a:rPr lang="zh-CN" altLang="en-US" sz="2000" b="0" i="0" dirty="0">
                <a:solidFill>
                  <a:srgbClr val="000000"/>
                </a:solidFill>
                <a:effectLst/>
                <a:latin typeface="Helvetica Neue"/>
              </a:rPr>
              <a:t>为什么不直接覆盖旧的结果呢？这是因为有些</a:t>
            </a:r>
            <a:r>
              <a:rPr lang="en-US" altLang="zh-CN" sz="2000" b="0" i="0" dirty="0">
                <a:solidFill>
                  <a:srgbClr val="000000"/>
                </a:solidFill>
                <a:effectLst/>
                <a:latin typeface="Helvetica Neue"/>
              </a:rPr>
              <a:t>Tensor</a:t>
            </a:r>
            <a:r>
              <a:rPr lang="zh-CN" altLang="en-US" sz="2000" b="0" i="0" dirty="0">
                <a:solidFill>
                  <a:srgbClr val="000000"/>
                </a:solidFill>
                <a:effectLst/>
                <a:latin typeface="Helvetica Neue"/>
              </a:rPr>
              <a:t>可能有多个输出，那么就需要调用多个</a:t>
            </a:r>
            <a:r>
              <a:rPr lang="en-US" altLang="zh-CN" sz="2000" b="0" i="0" dirty="0">
                <a:solidFill>
                  <a:srgbClr val="000000"/>
                </a:solidFill>
                <a:effectLst/>
                <a:latin typeface="Helvetica Neue"/>
              </a:rPr>
              <a:t>backward</a:t>
            </a:r>
            <a:r>
              <a:rPr lang="zh-CN" altLang="en-US" sz="2000" b="0" i="0" dirty="0">
                <a:solidFill>
                  <a:srgbClr val="000000"/>
                </a:solidFill>
                <a:effectLst/>
                <a:latin typeface="Helvetica Neue"/>
              </a:rPr>
              <a:t>。叠加的处理方式使得</a:t>
            </a:r>
            <a:r>
              <a:rPr lang="en-US" altLang="zh-CN" sz="2000" b="0" i="0" dirty="0">
                <a:solidFill>
                  <a:srgbClr val="000000"/>
                </a:solidFill>
                <a:effectLst/>
                <a:latin typeface="Helvetica Neue"/>
              </a:rPr>
              <a:t>backward</a:t>
            </a:r>
            <a:r>
              <a:rPr lang="zh-CN" altLang="en-US" sz="2000" b="0" i="0" dirty="0">
                <a:solidFill>
                  <a:srgbClr val="000000"/>
                </a:solidFill>
                <a:effectLst/>
                <a:latin typeface="Helvetica Neue"/>
              </a:rPr>
              <a:t>不需要考虑之前有没有被计算过导数，只需要加上去就行了，这使得设计变得更简单。</a:t>
            </a:r>
            <a:endParaRPr lang="en-US" altLang="zh-CN" sz="2000" dirty="0">
              <a:solidFill>
                <a:srgbClr val="000000"/>
              </a:solidFill>
              <a:latin typeface="Helvetica Neue"/>
            </a:endParaRPr>
          </a:p>
          <a:p>
            <a:pPr marL="342900" indent="-342900">
              <a:lnSpc>
                <a:spcPct val="150000"/>
              </a:lnSpc>
              <a:buFont typeface="Arial" panose="020B0604020202020204" pitchFamily="34" charset="0"/>
              <a:buChar char="•"/>
            </a:pPr>
            <a:r>
              <a:rPr lang="zh-CN" altLang="en-US" sz="2000" b="0" i="0" dirty="0">
                <a:solidFill>
                  <a:srgbClr val="000000"/>
                </a:solidFill>
                <a:effectLst/>
                <a:latin typeface="Helvetica Neue"/>
              </a:rPr>
              <a:t>因此我们用户在反向传播之前，</a:t>
            </a:r>
            <a:r>
              <a:rPr lang="zh-CN" altLang="en-US" sz="2000" dirty="0">
                <a:solidFill>
                  <a:srgbClr val="000000"/>
                </a:solidFill>
                <a:latin typeface="Helvetica Neue"/>
              </a:rPr>
              <a:t>常常需要用</a:t>
            </a:r>
            <a:r>
              <a:rPr lang="en-US" altLang="zh-CN" sz="2000" dirty="0" err="1">
                <a:solidFill>
                  <a:srgbClr val="000000"/>
                </a:solidFill>
                <a:latin typeface="Helvetica Neue"/>
              </a:rPr>
              <a:t>zero_grad</a:t>
            </a:r>
            <a:r>
              <a:rPr lang="zh-CN" altLang="en-US" sz="2000" dirty="0">
                <a:solidFill>
                  <a:srgbClr val="000000"/>
                </a:solidFill>
                <a:latin typeface="Helvetica Neue"/>
              </a:rPr>
              <a:t>函数对</a:t>
            </a:r>
            <a:r>
              <a:rPr lang="en-US" altLang="zh-CN" sz="2000" dirty="0">
                <a:solidFill>
                  <a:srgbClr val="000000"/>
                </a:solidFill>
                <a:latin typeface="Helvetica Neue"/>
              </a:rPr>
              <a:t>grad</a:t>
            </a:r>
            <a:r>
              <a:rPr lang="zh-CN" altLang="en-US" sz="2000" dirty="0">
                <a:solidFill>
                  <a:srgbClr val="000000"/>
                </a:solidFill>
                <a:latin typeface="Helvetica Neue"/>
              </a:rPr>
              <a:t>属性手动清零，确保计算出来的是正确的结果。</a:t>
            </a:r>
            <a:endParaRPr lang="zh-CN" altLang="en-US" sz="2000" dirty="0">
              <a:solidFill>
                <a:srgbClr val="000000"/>
              </a:solidFill>
              <a:latin typeface="Helvetica Neue"/>
            </a:endParaRPr>
          </a:p>
        </p:txBody>
      </p:sp>
      <p:sp>
        <p:nvSpPr>
          <p:cNvPr id="3" name="文本框 2"/>
          <p:cNvSpPr txBox="1"/>
          <p:nvPr/>
        </p:nvSpPr>
        <p:spPr>
          <a:xfrm>
            <a:off x="668338" y="1350975"/>
            <a:ext cx="6269420" cy="461665"/>
          </a:xfrm>
          <a:prstGeom prst="rect">
            <a:avLst/>
          </a:prstGeom>
          <a:noFill/>
        </p:spPr>
        <p:txBody>
          <a:bodyPr wrap="square">
            <a:spAutoFit/>
          </a:bodyPr>
          <a:lstStyle/>
          <a:p>
            <a:pPr algn="l"/>
            <a:r>
              <a:rPr lang="en-US" altLang="zh-CN" b="1" i="0" dirty="0">
                <a:solidFill>
                  <a:srgbClr val="000000"/>
                </a:solidFill>
                <a:effectLst/>
                <a:latin typeface="Helvetica Neue"/>
              </a:rPr>
              <a:t>grad</a:t>
            </a:r>
            <a:r>
              <a:rPr lang="zh-CN" altLang="en-US" b="1" i="0" dirty="0">
                <a:solidFill>
                  <a:srgbClr val="000000"/>
                </a:solidFill>
                <a:effectLst/>
                <a:latin typeface="Helvetica Neue"/>
              </a:rPr>
              <a:t>属性</a:t>
            </a:r>
            <a:endParaRPr lang="en-US" altLang="zh-CN" b="1" i="0" dirty="0">
              <a:solidFill>
                <a:srgbClr val="000000"/>
              </a:solidFill>
              <a:effectLst/>
              <a:latin typeface="Helvetica Neue"/>
            </a:endParaRPr>
          </a:p>
        </p:txBody>
      </p:sp>
    </p:spTree>
  </p:cSld>
  <p:clrMapOvr>
    <a:masterClrMapping/>
  </p:clrMapOvr>
  <p:transition advTm="8005"/>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Autograd</a:t>
            </a:r>
            <a:r>
              <a:rPr lang="zh-CN" altLang="en-US" dirty="0">
                <a:solidFill>
                  <a:schemeClr val="tx1"/>
                </a:solidFill>
                <a:sym typeface="+mn-ea"/>
              </a:rPr>
              <a:t>自动求导</a:t>
            </a:r>
            <a:endParaRPr lang="zh-CN" altLang="en-US" dirty="0">
              <a:solidFill>
                <a:schemeClr val="tx1"/>
              </a:solidFill>
            </a:endParaRPr>
          </a:p>
        </p:txBody>
      </p:sp>
      <p:sp>
        <p:nvSpPr>
          <p:cNvPr id="5" name="文本框 4"/>
          <p:cNvSpPr txBox="1"/>
          <p:nvPr/>
        </p:nvSpPr>
        <p:spPr>
          <a:xfrm>
            <a:off x="668338" y="1991333"/>
            <a:ext cx="10872021" cy="3969385"/>
          </a:xfrm>
          <a:prstGeom prst="rect">
            <a:avLst/>
          </a:prstGeom>
          <a:noFill/>
        </p:spPr>
        <p:txBody>
          <a:bodyPr wrap="square">
            <a:spAutoFit/>
          </a:bodyPr>
          <a:lstStyle/>
          <a:p>
            <a:pPr algn="l">
              <a:lnSpc>
                <a:spcPct val="150000"/>
              </a:lnSpc>
            </a:pPr>
            <a:r>
              <a:rPr lang="zh-CN" altLang="en-US" b="0" i="0" dirty="0">
                <a:solidFill>
                  <a:srgbClr val="000000"/>
                </a:solidFill>
                <a:effectLst/>
                <a:latin typeface="Helvetica Neue"/>
              </a:rPr>
              <a:t>    我们已经知道</a:t>
            </a:r>
            <a:r>
              <a:rPr lang="en-US" altLang="zh-CN" b="0" i="0" dirty="0" err="1">
                <a:solidFill>
                  <a:srgbClr val="000000"/>
                </a:solidFill>
                <a:effectLst/>
                <a:latin typeface="Helvetica Neue"/>
              </a:rPr>
              <a:t>PyTorch</a:t>
            </a:r>
            <a:r>
              <a:rPr lang="zh-CN" altLang="en-US" b="0" i="0" dirty="0">
                <a:solidFill>
                  <a:srgbClr val="000000"/>
                </a:solidFill>
                <a:effectLst/>
                <a:latin typeface="Helvetica Neue"/>
              </a:rPr>
              <a:t>使用动态计算图</a:t>
            </a:r>
            <a:r>
              <a:rPr lang="en-US" altLang="zh-CN" b="0" i="0" dirty="0">
                <a:solidFill>
                  <a:srgbClr val="000000"/>
                </a:solidFill>
                <a:effectLst/>
                <a:latin typeface="Helvetica Neue"/>
              </a:rPr>
              <a:t>(DAG)</a:t>
            </a:r>
            <a:r>
              <a:rPr lang="zh-CN" altLang="en-US" b="0" i="0" dirty="0">
                <a:solidFill>
                  <a:srgbClr val="000000"/>
                </a:solidFill>
                <a:effectLst/>
                <a:latin typeface="Helvetica Neue"/>
              </a:rPr>
              <a:t>记录计算的全过程。</a:t>
            </a:r>
            <a:r>
              <a:rPr lang="en-US" altLang="zh-CN" b="0" i="0" dirty="0">
                <a:solidFill>
                  <a:srgbClr val="000000"/>
                </a:solidFill>
                <a:effectLst/>
                <a:latin typeface="Helvetica Neue"/>
              </a:rPr>
              <a:t>DAG</a:t>
            </a:r>
            <a:r>
              <a:rPr lang="zh-CN" altLang="en-US" b="0" i="0" dirty="0">
                <a:solidFill>
                  <a:srgbClr val="000000"/>
                </a:solidFill>
                <a:effectLst/>
                <a:latin typeface="Helvetica Neue"/>
              </a:rPr>
              <a:t>的节点是</a:t>
            </a:r>
            <a:r>
              <a:rPr lang="en-US" altLang="zh-CN" b="0" i="0" dirty="0">
                <a:solidFill>
                  <a:srgbClr val="000000"/>
                </a:solidFill>
                <a:effectLst/>
                <a:latin typeface="Helvetica Neue"/>
              </a:rPr>
              <a:t>Function</a:t>
            </a:r>
            <a:r>
              <a:rPr lang="zh-CN" altLang="en-US" b="0" i="0" dirty="0">
                <a:solidFill>
                  <a:srgbClr val="000000"/>
                </a:solidFill>
                <a:effectLst/>
                <a:latin typeface="Helvetica Neue"/>
              </a:rPr>
              <a:t>对象，边表示数据依赖，从输出指向输入。因此</a:t>
            </a:r>
            <a:r>
              <a:rPr lang="en-US" altLang="zh-CN" b="0" i="0" dirty="0">
                <a:solidFill>
                  <a:srgbClr val="000000"/>
                </a:solidFill>
                <a:effectLst/>
                <a:latin typeface="Helvetica Neue"/>
              </a:rPr>
              <a:t>Function</a:t>
            </a:r>
            <a:r>
              <a:rPr lang="zh-CN" altLang="en-US" b="0" i="0" dirty="0">
                <a:solidFill>
                  <a:srgbClr val="000000"/>
                </a:solidFill>
                <a:effectLst/>
                <a:latin typeface="Helvetica Neue"/>
              </a:rPr>
              <a:t>类在</a:t>
            </a:r>
            <a:r>
              <a:rPr lang="en-US" altLang="zh-CN" b="0" i="0" dirty="0" err="1">
                <a:solidFill>
                  <a:srgbClr val="000000"/>
                </a:solidFill>
                <a:effectLst/>
                <a:latin typeface="Helvetica Neue"/>
              </a:rPr>
              <a:t>PyTorch</a:t>
            </a:r>
            <a:r>
              <a:rPr lang="zh-CN" altLang="en-US" b="0" i="0" dirty="0">
                <a:solidFill>
                  <a:srgbClr val="000000"/>
                </a:solidFill>
                <a:effectLst/>
                <a:latin typeface="Helvetica Neue"/>
              </a:rPr>
              <a:t>自动求导中位居核心地位，但是用户通常不会直接去使用。</a:t>
            </a:r>
            <a:endParaRPr lang="en-US" altLang="zh-CN" b="0" i="0" dirty="0">
              <a:solidFill>
                <a:srgbClr val="000000"/>
              </a:solidFill>
              <a:effectLst/>
              <a:latin typeface="Helvetica Neue"/>
            </a:endParaRPr>
          </a:p>
          <a:p>
            <a:pPr algn="l">
              <a:lnSpc>
                <a:spcPct val="150000"/>
              </a:lnSpc>
            </a:pPr>
            <a:r>
              <a:rPr lang="zh-CN" altLang="en-US" b="0" i="0" dirty="0">
                <a:solidFill>
                  <a:srgbClr val="000000"/>
                </a:solidFill>
                <a:effectLst/>
                <a:latin typeface="Helvetica Neue"/>
              </a:rPr>
              <a:t>    每当对</a:t>
            </a:r>
            <a:r>
              <a:rPr lang="en-US" altLang="zh-CN" b="0" i="0" dirty="0">
                <a:solidFill>
                  <a:srgbClr val="000000"/>
                </a:solidFill>
                <a:effectLst/>
                <a:latin typeface="Helvetica Neue"/>
              </a:rPr>
              <a:t>Tensor</a:t>
            </a:r>
            <a:r>
              <a:rPr lang="zh-CN" altLang="en-US" b="0" i="0" dirty="0">
                <a:solidFill>
                  <a:srgbClr val="000000"/>
                </a:solidFill>
                <a:effectLst/>
                <a:latin typeface="Helvetica Neue"/>
              </a:rPr>
              <a:t>施加一个运算的时候，就会产生一个</a:t>
            </a:r>
            <a:r>
              <a:rPr lang="en-US" altLang="zh-CN" b="0" i="0" dirty="0">
                <a:solidFill>
                  <a:srgbClr val="000000"/>
                </a:solidFill>
                <a:effectLst/>
                <a:latin typeface="Helvetica Neue"/>
              </a:rPr>
              <a:t>Function</a:t>
            </a:r>
            <a:r>
              <a:rPr lang="zh-CN" altLang="en-US" b="0" i="0" dirty="0">
                <a:solidFill>
                  <a:srgbClr val="000000"/>
                </a:solidFill>
                <a:effectLst/>
                <a:latin typeface="Helvetica Neue"/>
              </a:rPr>
              <a:t>对象，它产生运算的结果，记录运算的发生，并且记录运算的输入。</a:t>
            </a:r>
            <a:r>
              <a:rPr lang="en-US" altLang="zh-CN" b="0" i="0" dirty="0">
                <a:solidFill>
                  <a:srgbClr val="000000"/>
                </a:solidFill>
                <a:effectLst/>
                <a:latin typeface="Helvetica Neue"/>
              </a:rPr>
              <a:t>Tensor</a:t>
            </a:r>
            <a:r>
              <a:rPr lang="zh-CN" altLang="en-US" b="0" i="0" dirty="0">
                <a:solidFill>
                  <a:srgbClr val="000000"/>
                </a:solidFill>
                <a:effectLst/>
                <a:latin typeface="Helvetica Neue"/>
              </a:rPr>
              <a:t>使用</a:t>
            </a:r>
            <a:r>
              <a:rPr lang="en-US" altLang="zh-CN" b="0" i="0" dirty="0">
                <a:solidFill>
                  <a:srgbClr val="000000"/>
                </a:solidFill>
                <a:effectLst/>
                <a:latin typeface="Helvetica Neue"/>
              </a:rPr>
              <a:t>.</a:t>
            </a:r>
            <a:r>
              <a:rPr lang="en-US" altLang="zh-CN" b="0" i="0" dirty="0" err="1">
                <a:solidFill>
                  <a:srgbClr val="000000"/>
                </a:solidFill>
                <a:effectLst/>
                <a:latin typeface="Helvetica Neue"/>
              </a:rPr>
              <a:t>grad_fn</a:t>
            </a:r>
            <a:r>
              <a:rPr lang="zh-CN" altLang="en-US" b="0" i="0" dirty="0">
                <a:solidFill>
                  <a:srgbClr val="000000"/>
                </a:solidFill>
                <a:effectLst/>
                <a:latin typeface="Helvetica Neue"/>
              </a:rPr>
              <a:t>属性记录这个计算图的入口。反向传播过程中，</a:t>
            </a:r>
            <a:r>
              <a:rPr lang="en-US" altLang="zh-CN" b="0" i="0" dirty="0" err="1">
                <a:solidFill>
                  <a:srgbClr val="000000"/>
                </a:solidFill>
                <a:effectLst/>
                <a:latin typeface="Helvetica Neue"/>
              </a:rPr>
              <a:t>autograd</a:t>
            </a:r>
            <a:r>
              <a:rPr lang="zh-CN" altLang="en-US" b="0" i="0" dirty="0">
                <a:solidFill>
                  <a:srgbClr val="000000"/>
                </a:solidFill>
                <a:effectLst/>
                <a:latin typeface="Helvetica Neue"/>
              </a:rPr>
              <a:t>引擎会按照逆序，通过</a:t>
            </a:r>
            <a:r>
              <a:rPr lang="en-US" altLang="zh-CN" b="0" i="0" dirty="0">
                <a:solidFill>
                  <a:srgbClr val="000000"/>
                </a:solidFill>
                <a:effectLst/>
                <a:latin typeface="Helvetica Neue"/>
              </a:rPr>
              <a:t>Function</a:t>
            </a:r>
            <a:r>
              <a:rPr lang="zh-CN" altLang="en-US" b="0" i="0" dirty="0">
                <a:solidFill>
                  <a:srgbClr val="000000"/>
                </a:solidFill>
                <a:effectLst/>
                <a:latin typeface="Helvetica Neue"/>
              </a:rPr>
              <a:t>的</a:t>
            </a:r>
            <a:r>
              <a:rPr lang="en-US" altLang="zh-CN" b="0" i="0" dirty="0">
                <a:solidFill>
                  <a:srgbClr val="000000"/>
                </a:solidFill>
                <a:effectLst/>
                <a:latin typeface="Helvetica Neue"/>
              </a:rPr>
              <a:t>backward</a:t>
            </a:r>
            <a:r>
              <a:rPr lang="zh-CN" altLang="en-US" b="0" i="0" dirty="0">
                <a:solidFill>
                  <a:srgbClr val="000000"/>
                </a:solidFill>
                <a:effectLst/>
                <a:latin typeface="Helvetica Neue"/>
              </a:rPr>
              <a:t>依次计算梯度。</a:t>
            </a:r>
            <a:endParaRPr lang="zh-CN" altLang="en-US" b="0" i="0" dirty="0">
              <a:solidFill>
                <a:srgbClr val="000000"/>
              </a:solidFill>
              <a:effectLst/>
              <a:latin typeface="Helvetica Neue"/>
            </a:endParaRPr>
          </a:p>
        </p:txBody>
      </p:sp>
      <p:sp>
        <p:nvSpPr>
          <p:cNvPr id="3" name="文本框 2"/>
          <p:cNvSpPr txBox="1"/>
          <p:nvPr/>
        </p:nvSpPr>
        <p:spPr>
          <a:xfrm>
            <a:off x="668655" y="1425575"/>
            <a:ext cx="2253615" cy="460375"/>
          </a:xfrm>
          <a:prstGeom prst="rect">
            <a:avLst/>
          </a:prstGeom>
          <a:noFill/>
        </p:spPr>
        <p:txBody>
          <a:bodyPr wrap="square">
            <a:spAutoFit/>
          </a:bodyPr>
          <a:lstStyle/>
          <a:p>
            <a:pPr algn="l"/>
            <a:r>
              <a:rPr lang="en-US" altLang="zh-CN" b="1" i="0" dirty="0">
                <a:solidFill>
                  <a:srgbClr val="000000"/>
                </a:solidFill>
                <a:effectLst/>
                <a:latin typeface="Helvetica Neue"/>
              </a:rPr>
              <a:t>Function</a:t>
            </a:r>
            <a:r>
              <a:rPr lang="zh-CN" altLang="en-US" b="1" i="0" dirty="0">
                <a:solidFill>
                  <a:srgbClr val="000000"/>
                </a:solidFill>
                <a:effectLst/>
                <a:latin typeface="Helvetica Neue"/>
              </a:rPr>
              <a:t>类</a:t>
            </a:r>
            <a:endParaRPr lang="en-US" altLang="zh-CN" b="1" i="0" dirty="0">
              <a:solidFill>
                <a:srgbClr val="000000"/>
              </a:solidFill>
              <a:effectLst/>
              <a:latin typeface="Helvetica Neue"/>
            </a:endParaRPr>
          </a:p>
        </p:txBody>
      </p:sp>
    </p:spTree>
  </p:cSld>
  <p:clrMapOvr>
    <a:masterClrMapping/>
  </p:clrMapOvr>
  <p:transition advTm="8005"/>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11098444" y="6400071"/>
            <a:ext cx="552872" cy="312073"/>
          </a:xfrm>
          <a:prstGeom prst="rect">
            <a:avLst/>
          </a:prstGeom>
        </p:spPr>
        <p:txBody>
          <a:bodyPr vert="horz" wrap="square" lIns="0" tIns="0" rIns="0" bIns="0" rtlCol="0">
            <a:spAutoFit/>
          </a:bodyPr>
          <a:lstStyle>
            <a:defPPr>
              <a:defRPr lang="zh-CN"/>
            </a:defPPr>
            <a:lvl1pPr marL="0" algn="l" defTabSz="914400" rtl="0" eaLnBrk="1" latinLnBrk="0" hangingPunct="1">
              <a:defRPr sz="2400" b="0" i="0" kern="1200">
                <a:solidFill>
                  <a:srgbClr val="045C75"/>
                </a:solidFill>
                <a:latin typeface="Constantia" panose="02030602050306030303"/>
                <a:ea typeface="+mn-ea"/>
                <a:cs typeface="Constantia" panose="02030602050306030303"/>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2385"/>
              </a:lnSpc>
            </a:pPr>
            <a:fld id="{81D60167-4931-47E6-BA6A-407CBD079E47}" type="slidenum">
              <a:rPr lang="en-US" altLang="zh-CN" smtClean="0"/>
            </a:fld>
            <a:endParaRPr dirty="0"/>
          </a:p>
        </p:txBody>
      </p:sp>
      <p:sp>
        <p:nvSpPr>
          <p:cNvPr id="3" name="object 3"/>
          <p:cNvSpPr txBox="1"/>
          <p:nvPr/>
        </p:nvSpPr>
        <p:spPr>
          <a:xfrm>
            <a:off x="668338" y="1489342"/>
            <a:ext cx="10850999" cy="432170"/>
          </a:xfrm>
          <a:prstGeom prst="rect">
            <a:avLst/>
          </a:prstGeom>
          <a:noFill/>
          <a:ln w="9144">
            <a:solidFill>
              <a:srgbClr val="006FC0"/>
            </a:solidFill>
          </a:ln>
        </p:spPr>
        <p:txBody>
          <a:bodyPr vert="horz" wrap="square" lIns="0" tIns="31750" rIns="0" bIns="0" rtlCol="0">
            <a:spAutoFit/>
          </a:bodyPr>
          <a:lstStyle/>
          <a:p>
            <a:pPr marL="363855" indent="-273050">
              <a:spcBef>
                <a:spcPts val="250"/>
              </a:spcBef>
              <a:buClr>
                <a:schemeClr val="tx1"/>
              </a:buClr>
              <a:buSzPct val="94000"/>
              <a:buFont typeface="Wingdings 2" panose="05020102010507070707"/>
              <a:buChar char=""/>
              <a:tabLst>
                <a:tab pos="364490" algn="l"/>
              </a:tabLst>
            </a:pPr>
            <a:r>
              <a:rPr sz="2600" b="1" spc="-40" dirty="0" err="1">
                <a:latin typeface="Constantia" panose="02030602050306030303"/>
                <a:cs typeface="Constantia" panose="02030602050306030303"/>
              </a:rPr>
              <a:t>PyTorch</a:t>
            </a:r>
            <a:r>
              <a:rPr sz="2600" b="1" dirty="0" err="1">
                <a:latin typeface="宋体" panose="02010600030101010101" pitchFamily="2" charset="-122"/>
                <a:cs typeface="宋体" panose="02010600030101010101" pitchFamily="2" charset="-122"/>
              </a:rPr>
              <a:t>的</a:t>
            </a:r>
            <a:r>
              <a:rPr sz="2600" b="1" spc="-40" dirty="0" err="1">
                <a:latin typeface="Constantia" panose="02030602050306030303"/>
                <a:cs typeface="Constantia" panose="02030602050306030303"/>
              </a:rPr>
              <a:t>Tensor</a:t>
            </a:r>
            <a:r>
              <a:rPr sz="2600" b="1" dirty="0" err="1">
                <a:latin typeface="宋体" panose="02010600030101010101" pitchFamily="2" charset="-122"/>
                <a:cs typeface="宋体" panose="02010600030101010101" pitchFamily="2" charset="-122"/>
              </a:rPr>
              <a:t>不参与求导</a:t>
            </a:r>
            <a:r>
              <a:rPr sz="2600" b="1" spc="-10" dirty="0" err="1">
                <a:latin typeface="宋体" panose="02010600030101010101" pitchFamily="2" charset="-122"/>
                <a:cs typeface="宋体" panose="02010600030101010101" pitchFamily="2" charset="-122"/>
              </a:rPr>
              <a:t>的</a:t>
            </a:r>
            <a:r>
              <a:rPr sz="2600" b="1" dirty="0" err="1">
                <a:latin typeface="宋体" panose="02010600030101010101" pitchFamily="2" charset="-122"/>
                <a:cs typeface="宋体" panose="02010600030101010101" pitchFamily="2" charset="-122"/>
              </a:rPr>
              <a:t>几种</a:t>
            </a:r>
            <a:r>
              <a:rPr sz="2600" b="1" spc="-10" dirty="0" err="1">
                <a:latin typeface="宋体" panose="02010600030101010101" pitchFamily="2" charset="-122"/>
                <a:cs typeface="宋体" panose="02010600030101010101" pitchFamily="2" charset="-122"/>
              </a:rPr>
              <a:t>方式</a:t>
            </a:r>
            <a:endParaRPr sz="2600" dirty="0">
              <a:latin typeface="宋体" panose="02010600030101010101" pitchFamily="2" charset="-122"/>
              <a:cs typeface="宋体" panose="02010600030101010101" pitchFamily="2" charset="-122"/>
            </a:endParaRPr>
          </a:p>
        </p:txBody>
      </p:sp>
      <p:graphicFrame>
        <p:nvGraphicFramePr>
          <p:cNvPr id="7" name="表格 6"/>
          <p:cNvGraphicFramePr>
            <a:graphicFrameLocks noGrp="1"/>
          </p:cNvGraphicFramePr>
          <p:nvPr/>
        </p:nvGraphicFramePr>
        <p:xfrm>
          <a:off x="668338" y="2278334"/>
          <a:ext cx="10850999" cy="3663167"/>
        </p:xfrm>
        <a:graphic>
          <a:graphicData uri="http://schemas.openxmlformats.org/drawingml/2006/table">
            <a:tbl>
              <a:tblPr firstRow="1" bandRow="1">
                <a:tableStyleId>{5940675A-B579-460E-94D1-54222C63F5DA}</a:tableStyleId>
              </a:tblPr>
              <a:tblGrid>
                <a:gridCol w="2884159"/>
                <a:gridCol w="1797269"/>
                <a:gridCol w="2727458"/>
                <a:gridCol w="3442113"/>
              </a:tblGrid>
              <a:tr h="517377">
                <a:tc>
                  <a:txBody>
                    <a:bodyPr/>
                    <a:lstStyle/>
                    <a:p>
                      <a:pPr algn="ctr"/>
                      <a:r>
                        <a:rPr lang="zh-CN" sz="2000" b="1" kern="100" dirty="0">
                          <a:solidFill>
                            <a:schemeClr val="tx2"/>
                          </a:solidFill>
                          <a:effectLst/>
                        </a:rPr>
                        <a:t>张量操作</a:t>
                      </a:r>
                      <a:endParaRPr lang="zh-CN" sz="2000" b="1" kern="100" dirty="0">
                        <a:solidFill>
                          <a:schemeClr val="tx2"/>
                        </a:solidFill>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ctr"/>
                      <a:r>
                        <a:rPr lang="zh-CN" sz="2000" b="1" kern="100" dirty="0">
                          <a:solidFill>
                            <a:schemeClr val="tx2"/>
                          </a:solidFill>
                          <a:effectLst/>
                        </a:rPr>
                        <a:t>新建</a:t>
                      </a:r>
                      <a:r>
                        <a:rPr lang="en-US" sz="2000" b="1" kern="100" dirty="0">
                          <a:solidFill>
                            <a:schemeClr val="tx2"/>
                          </a:solidFill>
                          <a:effectLst/>
                        </a:rPr>
                        <a:t>/</a:t>
                      </a:r>
                      <a:r>
                        <a:rPr lang="zh-CN" sz="2000" b="1" kern="100" dirty="0">
                          <a:solidFill>
                            <a:schemeClr val="tx2"/>
                          </a:solidFill>
                          <a:effectLst/>
                        </a:rPr>
                        <a:t>共享内存</a:t>
                      </a:r>
                      <a:endParaRPr lang="zh-CN" sz="2000" b="1" kern="100" dirty="0">
                        <a:solidFill>
                          <a:schemeClr val="tx2"/>
                        </a:solidFill>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ctr"/>
                      <a:r>
                        <a:rPr lang="zh-CN" sz="2000" b="1" kern="100" dirty="0">
                          <a:solidFill>
                            <a:schemeClr val="tx2"/>
                          </a:solidFill>
                          <a:effectLst/>
                        </a:rPr>
                        <a:t>留在计算图中</a:t>
                      </a:r>
                      <a:endParaRPr lang="zh-CN" sz="2000" b="1" kern="100" dirty="0">
                        <a:solidFill>
                          <a:schemeClr val="tx2"/>
                        </a:solidFill>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ctr"/>
                      <a:r>
                        <a:rPr lang="zh-CN" sz="2000" b="1" kern="100" dirty="0">
                          <a:solidFill>
                            <a:schemeClr val="tx2"/>
                          </a:solidFill>
                          <a:effectLst/>
                        </a:rPr>
                        <a:t>使用场景</a:t>
                      </a:r>
                      <a:endParaRPr lang="zh-CN" sz="2000" b="1" kern="100" dirty="0">
                        <a:solidFill>
                          <a:schemeClr val="tx2"/>
                        </a:solidFill>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r>
              <a:tr h="1048385">
                <a:tc>
                  <a:txBody>
                    <a:bodyPr/>
                    <a:lstStyle/>
                    <a:p>
                      <a:pPr algn="just"/>
                      <a:r>
                        <a:rPr lang="en-US" sz="2000" b="1" kern="100" dirty="0" err="1">
                          <a:effectLst/>
                        </a:rPr>
                        <a:t>tensor.clone</a:t>
                      </a:r>
                      <a:r>
                        <a:rPr lang="en-US" sz="2000" b="1" kern="100" dirty="0">
                          <a:effectLst/>
                        </a:rPr>
                        <a:t>()</a:t>
                      </a:r>
                      <a:endParaRPr lang="zh-CN" sz="2000" b="1"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ctr"/>
                      <a:r>
                        <a:rPr lang="zh-CN" sz="2000" kern="100" dirty="0">
                          <a:effectLst/>
                        </a:rPr>
                        <a:t>新建</a:t>
                      </a:r>
                      <a:endParaRPr lang="zh-CN" sz="200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just"/>
                      <a:r>
                        <a:rPr lang="zh-CN" sz="2000" kern="100" dirty="0">
                          <a:effectLst/>
                        </a:rPr>
                        <a:t>是</a:t>
                      </a:r>
                      <a:r>
                        <a:rPr lang="zh-CN" altLang="en-US" sz="2000" kern="100" dirty="0">
                          <a:effectLst/>
                        </a:rPr>
                        <a:t>，</a:t>
                      </a:r>
                      <a:r>
                        <a:rPr lang="zh-CN" sz="2000" kern="100" dirty="0">
                          <a:effectLst/>
                        </a:rPr>
                        <a:t>即</a:t>
                      </a:r>
                      <a:r>
                        <a:rPr lang="zh-CN" altLang="en-US" sz="2000" kern="100" dirty="0">
                          <a:effectLst/>
                        </a:rPr>
                        <a:t>原</a:t>
                      </a:r>
                      <a:r>
                        <a:rPr lang="en-US" sz="2000" kern="100" dirty="0">
                          <a:effectLst/>
                        </a:rPr>
                        <a:t>tensor</a:t>
                      </a:r>
                      <a:r>
                        <a:rPr lang="zh-CN" sz="2000" kern="100" dirty="0">
                          <a:effectLst/>
                        </a:rPr>
                        <a:t>与</a:t>
                      </a:r>
                      <a:r>
                        <a:rPr lang="zh-CN" altLang="en-US" sz="2000" kern="100" dirty="0">
                          <a:effectLst/>
                        </a:rPr>
                        <a:t>克隆</a:t>
                      </a:r>
                      <a:r>
                        <a:rPr lang="en-US" sz="2000" kern="100" dirty="0">
                          <a:effectLst/>
                        </a:rPr>
                        <a:t>tensor</a:t>
                      </a:r>
                      <a:r>
                        <a:rPr lang="zh-CN" sz="2000" kern="100" dirty="0">
                          <a:effectLst/>
                        </a:rPr>
                        <a:t>的</a:t>
                      </a:r>
                      <a:r>
                        <a:rPr lang="en-US" sz="2000" kern="100" dirty="0" err="1">
                          <a:effectLst/>
                        </a:rPr>
                        <a:t>requires_grad</a:t>
                      </a:r>
                      <a:r>
                        <a:rPr lang="zh-CN" sz="2000" kern="100" dirty="0">
                          <a:effectLst/>
                        </a:rPr>
                        <a:t>一致</a:t>
                      </a:r>
                      <a:r>
                        <a:rPr lang="zh-CN" altLang="en-US" sz="2000" kern="100" dirty="0">
                          <a:effectLst/>
                        </a:rPr>
                        <a:t>。</a:t>
                      </a:r>
                      <a:endParaRPr lang="zh-CN" sz="200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just"/>
                      <a:r>
                        <a:rPr lang="zh-CN" sz="2000" kern="100" dirty="0">
                          <a:effectLst/>
                        </a:rPr>
                        <a:t>常用在神经网络中某个单元需要重复使用，但不参与</a:t>
                      </a:r>
                      <a:r>
                        <a:rPr lang="zh-CN" altLang="en-US" sz="2000" kern="100" dirty="0">
                          <a:effectLst/>
                        </a:rPr>
                        <a:t>原</a:t>
                      </a:r>
                      <a:r>
                        <a:rPr lang="en-US" altLang="zh-CN" sz="2000" kern="100" dirty="0">
                          <a:effectLst/>
                        </a:rPr>
                        <a:t>tensor</a:t>
                      </a:r>
                      <a:r>
                        <a:rPr lang="zh-CN" sz="2000" kern="100" dirty="0">
                          <a:effectLst/>
                        </a:rPr>
                        <a:t>求导的场景下</a:t>
                      </a:r>
                      <a:r>
                        <a:rPr lang="zh-CN" altLang="en-US" sz="2000" kern="100" dirty="0">
                          <a:effectLst/>
                        </a:rPr>
                        <a:t>。</a:t>
                      </a:r>
                      <a:endParaRPr lang="zh-CN" sz="200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r>
              <a:tr h="1049020">
                <a:tc>
                  <a:txBody>
                    <a:bodyPr/>
                    <a:lstStyle/>
                    <a:p>
                      <a:pPr algn="just"/>
                      <a:r>
                        <a:rPr lang="en-US" sz="2000" b="1" kern="100">
                          <a:effectLst/>
                        </a:rPr>
                        <a:t>tensor.detach()</a:t>
                      </a:r>
                      <a:endParaRPr lang="zh-CN" sz="2000" b="1" kern="10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ctr"/>
                      <a:r>
                        <a:rPr lang="zh-CN" sz="2000" kern="100" dirty="0">
                          <a:effectLst/>
                        </a:rPr>
                        <a:t>共享</a:t>
                      </a:r>
                      <a:endParaRPr lang="zh-CN" sz="200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just"/>
                      <a:r>
                        <a:rPr lang="zh-CN" sz="2000" kern="100" dirty="0">
                          <a:effectLst/>
                        </a:rPr>
                        <a:t>否</a:t>
                      </a:r>
                      <a:endParaRPr lang="zh-CN" sz="200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just"/>
                      <a:r>
                        <a:rPr lang="zh-CN" sz="2000" kern="100" dirty="0">
                          <a:effectLst/>
                        </a:rPr>
                        <a:t>常用在神经网络中仅要利用张量数值，而不需要追踪导数的场景下</a:t>
                      </a:r>
                      <a:r>
                        <a:rPr lang="zh-CN" altLang="en-US" sz="2000" kern="100" dirty="0">
                          <a:effectLst/>
                        </a:rPr>
                        <a:t>。</a:t>
                      </a:r>
                      <a:endParaRPr lang="zh-CN" sz="200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r>
              <a:tr h="1048385">
                <a:tc>
                  <a:txBody>
                    <a:bodyPr/>
                    <a:lstStyle/>
                    <a:p>
                      <a:pPr algn="just"/>
                      <a:r>
                        <a:rPr lang="en-US" sz="2000" b="1" kern="100" dirty="0" err="1">
                          <a:effectLst/>
                        </a:rPr>
                        <a:t>tensor.clone</a:t>
                      </a:r>
                      <a:r>
                        <a:rPr lang="en-US" sz="2000" b="1" kern="100" dirty="0">
                          <a:effectLst/>
                        </a:rPr>
                        <a:t>().detach()</a:t>
                      </a:r>
                      <a:endParaRPr lang="zh-CN" sz="2000" b="1"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ctr"/>
                      <a:r>
                        <a:rPr lang="zh-CN" sz="2000" kern="100" dirty="0">
                          <a:effectLst/>
                        </a:rPr>
                        <a:t>新建</a:t>
                      </a:r>
                      <a:endParaRPr lang="zh-CN" sz="200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just"/>
                      <a:r>
                        <a:rPr lang="zh-CN" sz="2000" kern="100" dirty="0">
                          <a:effectLst/>
                        </a:rPr>
                        <a:t>否</a:t>
                      </a:r>
                      <a:endParaRPr lang="zh-CN" sz="200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just"/>
                      <a:r>
                        <a:rPr lang="zh-CN" sz="2000" kern="100" dirty="0">
                          <a:effectLst/>
                        </a:rPr>
                        <a:t>只做简单的数据复制，既不数据共享，也不对梯度共享，从此两个张量无关联。</a:t>
                      </a:r>
                      <a:endParaRPr lang="zh-CN" sz="2000" kern="100" dirty="0">
                        <a:effectLst/>
                        <a:latin typeface="等线" panose="02010600030101010101" charset="-122"/>
                        <a:ea typeface="等线" panose="02010600030101010101" charset="-122"/>
                        <a:cs typeface="Times New Roman" panose="02020603050405020304" pitchFamily="18" charset="0"/>
                      </a:endParaRPr>
                    </a:p>
                  </a:txBody>
                  <a:tcPr marL="9525" marR="9525" marT="10160" marB="0" anchor="ctr"/>
                </a:tc>
              </a:tr>
            </a:tbl>
          </a:graphicData>
        </a:graphic>
      </p:graphicFrame>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Autograd</a:t>
            </a:r>
            <a:r>
              <a:rPr lang="zh-CN" altLang="en-US" dirty="0">
                <a:solidFill>
                  <a:schemeClr val="tx1"/>
                </a:solidFill>
                <a:sym typeface="+mn-ea"/>
              </a:rPr>
              <a:t>自动求导</a:t>
            </a:r>
            <a:endParaRPr lang="zh-CN" altLang="en-US" dirty="0">
              <a:solidFill>
                <a:schemeClr val="tx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sz="3600" dirty="0">
                <a:solidFill>
                  <a:schemeClr val="tx1"/>
                </a:solidFill>
                <a:latin typeface="Impact" panose="020B0806030902050204" pitchFamily="34" charset="0"/>
                <a:ea typeface="微软雅黑" panose="020B0503020204020204" pitchFamily="34" charset="-122"/>
              </a:rPr>
              <a:t>计算图</a:t>
            </a:r>
            <a:endParaRPr lang="zh-CN" altLang="en-US" dirty="0">
              <a:solidFill>
                <a:schemeClr val="tx1"/>
              </a:solidFill>
            </a:endParaRPr>
          </a:p>
        </p:txBody>
      </p:sp>
      <p:sp>
        <p:nvSpPr>
          <p:cNvPr id="3" name="矩形 2"/>
          <p:cNvSpPr/>
          <p:nvPr/>
        </p:nvSpPr>
        <p:spPr>
          <a:xfrm>
            <a:off x="668338" y="2290963"/>
            <a:ext cx="10089223" cy="3904402"/>
          </a:xfrm>
          <a:prstGeom prst="rect">
            <a:avLst/>
          </a:prstGeom>
        </p:spPr>
        <p:txBody>
          <a:bodyPr wrap="square">
            <a:spAutoFit/>
          </a:bodyPr>
          <a:lstStyle/>
          <a:p>
            <a:pPr>
              <a:lnSpc>
                <a:spcPct val="150000"/>
              </a:lnSpc>
            </a:pPr>
            <a:r>
              <a:rPr lang="zh-CN" altLang="en-US" dirty="0">
                <a:solidFill>
                  <a:srgbClr val="000000"/>
                </a:solidFill>
              </a:rPr>
              <a:t>根据计算图搭建方式，可将计算图分为动态图和静态图。</a:t>
            </a:r>
            <a:endParaRPr lang="zh-CN" altLang="en-US" dirty="0">
              <a:solidFill>
                <a:srgbClr val="000000"/>
              </a:solidFill>
            </a:endParaRPr>
          </a:p>
          <a:p>
            <a:pPr marL="342900" indent="-342900">
              <a:lnSpc>
                <a:spcPct val="150000"/>
              </a:lnSpc>
              <a:buFont typeface="Arial" panose="020B0604020202020204" pitchFamily="34" charset="0"/>
              <a:buChar char="•"/>
            </a:pPr>
            <a:r>
              <a:rPr lang="zh-CN" altLang="en-US" dirty="0">
                <a:solidFill>
                  <a:srgbClr val="000000"/>
                </a:solidFill>
              </a:rPr>
              <a:t>动态图：运算与搭建计算图同时进行；</a:t>
            </a:r>
            <a:endParaRPr lang="zh-CN" altLang="en-US" dirty="0">
              <a:solidFill>
                <a:srgbClr val="000000"/>
              </a:solidFill>
            </a:endParaRPr>
          </a:p>
          <a:p>
            <a:pPr marL="342900" indent="-342900">
              <a:lnSpc>
                <a:spcPct val="150000"/>
              </a:lnSpc>
              <a:buFont typeface="Arial" panose="020B0604020202020204" pitchFamily="34" charset="0"/>
              <a:buChar char="•"/>
            </a:pPr>
            <a:r>
              <a:rPr lang="zh-CN" altLang="en-US" dirty="0">
                <a:solidFill>
                  <a:srgbClr val="000000"/>
                </a:solidFill>
              </a:rPr>
              <a:t>静态图：先搭建计算图，后运算。</a:t>
            </a:r>
            <a:endParaRPr lang="en-US" altLang="zh-CN" dirty="0">
              <a:solidFill>
                <a:srgbClr val="000000"/>
              </a:solidFill>
            </a:endParaRPr>
          </a:p>
          <a:p>
            <a:pPr>
              <a:lnSpc>
                <a:spcPct val="150000"/>
              </a:lnSpc>
            </a:pPr>
            <a:endParaRPr lang="en-US" altLang="zh-CN" dirty="0">
              <a:solidFill>
                <a:srgbClr val="000000"/>
              </a:solidFill>
            </a:endParaRPr>
          </a:p>
          <a:p>
            <a:pPr>
              <a:lnSpc>
                <a:spcPct val="150000"/>
              </a:lnSpc>
            </a:pPr>
            <a:r>
              <a:rPr lang="en-US" altLang="zh-CN" dirty="0" err="1">
                <a:solidFill>
                  <a:srgbClr val="000000"/>
                </a:solidFill>
              </a:rPr>
              <a:t>PyTorch</a:t>
            </a:r>
            <a:r>
              <a:rPr lang="zh-CN" altLang="en-US" dirty="0">
                <a:solidFill>
                  <a:srgbClr val="000000"/>
                </a:solidFill>
              </a:rPr>
              <a:t>：动态图，可以在运算的同时进行搭建计算图。</a:t>
            </a:r>
            <a:endParaRPr lang="en-US" altLang="zh-CN" dirty="0">
              <a:solidFill>
                <a:srgbClr val="000000"/>
              </a:solidFill>
            </a:endParaRPr>
          </a:p>
          <a:p>
            <a:pPr>
              <a:lnSpc>
                <a:spcPct val="150000"/>
              </a:lnSpc>
            </a:pPr>
            <a:r>
              <a:rPr lang="en-US" altLang="zh-CN" dirty="0">
                <a:solidFill>
                  <a:srgbClr val="000000"/>
                </a:solidFill>
              </a:rPr>
              <a:t>TensorFlow 1</a:t>
            </a:r>
            <a:r>
              <a:rPr lang="zh-CN" altLang="en-US" dirty="0">
                <a:solidFill>
                  <a:srgbClr val="000000"/>
                </a:solidFill>
              </a:rPr>
              <a:t>：静态图，需要在计算之前，先进行搭建计算图。</a:t>
            </a:r>
            <a:endParaRPr lang="en-US" altLang="zh-CN" dirty="0">
              <a:solidFill>
                <a:srgbClr val="000000"/>
              </a:solidFill>
            </a:endParaRPr>
          </a:p>
          <a:p>
            <a:pPr>
              <a:lnSpc>
                <a:spcPct val="150000"/>
              </a:lnSpc>
            </a:pPr>
            <a:r>
              <a:rPr lang="en-US" altLang="zh-CN" dirty="0">
                <a:solidFill>
                  <a:srgbClr val="000000"/>
                </a:solidFill>
              </a:rPr>
              <a:t>TensorFlow 2</a:t>
            </a:r>
            <a:r>
              <a:rPr lang="zh-CN" altLang="en-US" dirty="0">
                <a:solidFill>
                  <a:srgbClr val="000000"/>
                </a:solidFill>
              </a:rPr>
              <a:t>：动态图。</a:t>
            </a:r>
            <a:endParaRPr lang="zh-CN" altLang="en-US" dirty="0">
              <a:solidFill>
                <a:srgbClr val="000000"/>
              </a:solidFill>
            </a:endParaRPr>
          </a:p>
        </p:txBody>
      </p:sp>
      <p:sp>
        <p:nvSpPr>
          <p:cNvPr id="4" name="文本框 3"/>
          <p:cNvSpPr txBox="1"/>
          <p:nvPr/>
        </p:nvSpPr>
        <p:spPr>
          <a:xfrm>
            <a:off x="668338" y="1561182"/>
            <a:ext cx="6096000" cy="461665"/>
          </a:xfrm>
          <a:prstGeom prst="rect">
            <a:avLst/>
          </a:prstGeom>
          <a:noFill/>
        </p:spPr>
        <p:txBody>
          <a:bodyPr wrap="square">
            <a:spAutoFit/>
          </a:bodyPr>
          <a:lstStyle/>
          <a:p>
            <a:r>
              <a:rPr lang="zh-CN" altLang="en-US" b="1" dirty="0">
                <a:solidFill>
                  <a:srgbClr val="000000"/>
                </a:solidFill>
              </a:rPr>
              <a:t>动态图和静态图</a:t>
            </a:r>
            <a:endParaRPr lang="zh-CN" altLang="en-US" b="1" dirty="0"/>
          </a:p>
        </p:txBody>
      </p:sp>
    </p:spTree>
  </p:cSld>
  <p:clrMapOvr>
    <a:masterClrMapping/>
  </p:clrMapOvr>
  <p:transition advTm="8005"/>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6"/>
          <p:cNvSpPr/>
          <p:nvPr/>
        </p:nvSpPr>
        <p:spPr>
          <a:xfrm>
            <a:off x="2297135" y="2459277"/>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sym typeface="+mn-ea"/>
              </a:rPr>
              <a:t>神经网络的基本概念</a:t>
            </a:r>
            <a:endParaRPr lang="zh-CN" altLang="en-US" dirty="0">
              <a:solidFill>
                <a:schemeClr val="tx1"/>
              </a:solidFill>
              <a:sym typeface="+mn-ea"/>
            </a:endParaRPr>
          </a:p>
        </p:txBody>
      </p:sp>
      <p:sp>
        <p:nvSpPr>
          <p:cNvPr id="32" name="TextBox 6"/>
          <p:cNvSpPr txBox="1">
            <a:spLocks noChangeArrowheads="1"/>
          </p:cNvSpPr>
          <p:nvPr/>
        </p:nvSpPr>
        <p:spPr bwMode="auto">
          <a:xfrm>
            <a:off x="2986634" y="2506267"/>
            <a:ext cx="6527236"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eaLnBrk="1" hangingPunct="1">
              <a:defRPr sz="3600">
                <a:latin typeface="Impact" panose="020B0806030902050204" pitchFamily="34" charset="0"/>
              </a:defRPr>
            </a:lvl1pPr>
            <a:lvl2pPr marL="742950" indent="-285750">
              <a:defRPr>
                <a:latin typeface="等线" panose="02010600030101010101" charset="-122"/>
                <a:ea typeface="宋体" panose="02010600030101010101" pitchFamily="2" charset="-122"/>
              </a:defRPr>
            </a:lvl2pPr>
            <a:lvl3pPr marL="1143000" indent="-228600">
              <a:defRPr>
                <a:latin typeface="等线" panose="02010600030101010101" charset="-122"/>
                <a:ea typeface="宋体" panose="02010600030101010101" pitchFamily="2" charset="-122"/>
              </a:defRPr>
            </a:lvl3pPr>
            <a:lvl4pPr marL="1600200" indent="-228600">
              <a:defRPr>
                <a:latin typeface="等线" panose="02010600030101010101" charset="-122"/>
                <a:ea typeface="宋体" panose="02010600030101010101" pitchFamily="2" charset="-122"/>
              </a:defRPr>
            </a:lvl4pPr>
            <a:lvl5pPr marL="2057400" indent="-228600">
              <a:defRPr>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9pPr>
          </a:lstStyle>
          <a:p>
            <a:r>
              <a:rPr lang="en-US" altLang="zh-CN" b="1" dirty="0">
                <a:solidFill>
                  <a:schemeClr val="bg1"/>
                </a:solidFill>
              </a:rPr>
              <a:t>01    </a:t>
            </a:r>
            <a:r>
              <a:rPr lang="zh-CN" altLang="en-US" dirty="0">
                <a:solidFill>
                  <a:schemeClr val="bg1"/>
                </a:solidFill>
                <a:sym typeface="+mn-ea"/>
              </a:rPr>
              <a:t>神经网络的基本概念</a:t>
            </a:r>
            <a:endParaRPr lang="zh-CN" altLang="en-US" dirty="0">
              <a:solidFill>
                <a:schemeClr val="bg1"/>
              </a:solidFill>
              <a:sym typeface="+mn-ea"/>
            </a:endParaRPr>
          </a:p>
        </p:txBody>
      </p:sp>
      <p:sp>
        <p:nvSpPr>
          <p:cNvPr id="3" name="TextBox 10"/>
          <p:cNvSpPr txBox="1">
            <a:spLocks noChangeArrowheads="1"/>
          </p:cNvSpPr>
          <p:nvPr/>
        </p:nvSpPr>
        <p:spPr bwMode="auto">
          <a:xfrm>
            <a:off x="2995295" y="4690745"/>
            <a:ext cx="365188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sym typeface="+mn-ea"/>
              </a:rPr>
              <a:t>全连接模型</a:t>
            </a:r>
            <a:endParaRPr lang="zh-CN" altLang="en-US" sz="3600" dirty="0">
              <a:latin typeface="Impact" panose="020B0806030902050204" pitchFamily="34" charset="0"/>
              <a:ea typeface="微软雅黑" panose="020B0503020204020204" pitchFamily="34" charset="-122"/>
            </a:endParaRPr>
          </a:p>
        </p:txBody>
      </p:sp>
      <p:sp>
        <p:nvSpPr>
          <p:cNvPr id="6" name="TextBox 10"/>
          <p:cNvSpPr txBox="1">
            <a:spLocks noChangeArrowheads="1"/>
          </p:cNvSpPr>
          <p:nvPr/>
        </p:nvSpPr>
        <p:spPr bwMode="auto">
          <a:xfrm>
            <a:off x="2980055" y="3254375"/>
            <a:ext cx="394779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pitchFamily="34" charset="-122"/>
              </a:rPr>
              <a:t>02    </a:t>
            </a:r>
            <a:r>
              <a:rPr lang="zh-CN" altLang="zh-CN" sz="3600" dirty="0">
                <a:solidFill>
                  <a:schemeClr val="tx1"/>
                </a:solidFill>
                <a:latin typeface="Impact" panose="020B0806030902050204" pitchFamily="34" charset="0"/>
                <a:ea typeface="微软雅黑" panose="020B0503020204020204" pitchFamily="34" charset="-122"/>
                <a:sym typeface="+mn-ea"/>
              </a:rPr>
              <a:t>定义</a:t>
            </a:r>
            <a:r>
              <a:rPr lang="zh-CN" altLang="en-US" sz="3600" dirty="0">
                <a:solidFill>
                  <a:schemeClr val="tx1"/>
                </a:solidFill>
                <a:latin typeface="Impact" panose="020B0806030902050204" pitchFamily="34" charset="0"/>
                <a:ea typeface="微软雅黑" panose="020B0503020204020204" pitchFamily="34" charset="-122"/>
                <a:sym typeface="+mn-ea"/>
              </a:rPr>
              <a:t>神经网络</a:t>
            </a:r>
            <a:endParaRPr lang="zh-CN" altLang="en-US" sz="3600" dirty="0">
              <a:solidFill>
                <a:schemeClr val="tx1"/>
              </a:solidFill>
              <a:latin typeface="Impact" panose="020B0806030902050204" pitchFamily="34" charset="0"/>
              <a:ea typeface="微软雅黑" panose="020B0503020204020204" pitchFamily="34" charset="-122"/>
              <a:sym typeface="+mn-ea"/>
            </a:endParaRPr>
          </a:p>
        </p:txBody>
      </p:sp>
      <p:sp>
        <p:nvSpPr>
          <p:cNvPr id="7" name="TextBox 11"/>
          <p:cNvSpPr txBox="1">
            <a:spLocks noChangeArrowheads="1"/>
          </p:cNvSpPr>
          <p:nvPr/>
        </p:nvSpPr>
        <p:spPr bwMode="auto">
          <a:xfrm>
            <a:off x="2980055" y="4004945"/>
            <a:ext cx="379730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pitchFamily="34" charset="-122"/>
              </a:rPr>
              <a:t>03    </a:t>
            </a:r>
            <a:r>
              <a:rPr lang="zh-CN" altLang="en-US" sz="3600" dirty="0">
                <a:latin typeface="Impact" panose="020B0806030902050204" pitchFamily="34" charset="0"/>
                <a:ea typeface="微软雅黑" panose="020B0503020204020204" pitchFamily="34" charset="-122"/>
                <a:sym typeface="+mn-ea"/>
              </a:rPr>
              <a:t>训练神经网络</a:t>
            </a:r>
            <a:endParaRPr lang="zh-CN" altLang="en-US" sz="3600" dirty="0">
              <a:solidFill>
                <a:schemeClr val="tx1"/>
              </a:solidFill>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矩形 4"/>
              <p:cNvSpPr/>
              <p:nvPr/>
            </p:nvSpPr>
            <p:spPr>
              <a:xfrm>
                <a:off x="427990" y="1374140"/>
                <a:ext cx="11356340" cy="5307965"/>
              </a:xfrm>
              <a:prstGeom prst="rect">
                <a:avLst/>
              </a:prstGeom>
            </p:spPr>
            <p:txBody>
              <a:bodyPr wrap="square">
                <a:spAutoFit/>
              </a:bodyPr>
              <a:lstStyle/>
              <a:p>
                <a:pPr>
                  <a:lnSpc>
                    <a:spcPct val="150000"/>
                  </a:lnSpc>
                  <a:spcBef>
                    <a:spcPts val="900"/>
                  </a:spcBef>
                  <a:spcAft>
                    <a:spcPts val="900"/>
                  </a:spcAft>
                </a:pPr>
                <a14:m>
                  <m:oMath xmlns:m="http://schemas.openxmlformats.org/officeDocument/2006/math">
                    <m:r>
                      <a:rPr lang="en-US" altLang="zh-CN" b="0" i="0" smtClean="0">
                        <a:solidFill>
                          <a:srgbClr val="FF0000"/>
                        </a:solidFill>
                        <a:latin typeface="Cambria Math" panose="02040503050406030204" pitchFamily="18" charset="0"/>
                        <a:ea typeface="+mj-ea"/>
                        <a:cs typeface="Times New Roman" panose="02020603050405020304" pitchFamily="18" charset="0"/>
                      </a:rPr>
                      <m:t>1</m:t>
                    </m:r>
                    <m:r>
                      <a:rPr lang="en-US" altLang="zh-CN" b="0" i="1" smtClean="0">
                        <a:solidFill>
                          <a:srgbClr val="FF0000"/>
                        </a:solidFill>
                        <a:latin typeface="Cambria Math" panose="02040503050406030204" pitchFamily="18" charset="0"/>
                        <a:ea typeface="+mj-ea"/>
                        <a:cs typeface="Times New Roman" panose="02020603050405020304" pitchFamily="18" charset="0"/>
                      </a:rPr>
                      <m:t>.</m:t>
                    </m:r>
                    <m:r>
                      <m:rPr>
                        <m:sty m:val="p"/>
                      </m:rPr>
                      <a:rPr lang="en-US" altLang="zh-CN" b="0" i="0" smtClean="0">
                        <a:solidFill>
                          <a:srgbClr val="FF0000"/>
                        </a:solidFill>
                        <a:latin typeface="Cambria Math" panose="02040503050406030204" pitchFamily="18" charset="0"/>
                        <a:ea typeface="+mj-ea"/>
                        <a:cs typeface="Times New Roman" panose="02020603050405020304" pitchFamily="18" charset="0"/>
                      </a:rPr>
                      <m:t>L</m:t>
                    </m:r>
                    <m:r>
                      <a:rPr lang="en-US" altLang="zh-CN" b="0" i="1" smtClean="0">
                        <a:solidFill>
                          <a:srgbClr val="FF0000"/>
                        </a:solidFill>
                        <a:latin typeface="Cambria Math" panose="02040503050406030204" pitchFamily="18" charset="0"/>
                        <a:ea typeface="+mj-ea"/>
                        <a:cs typeface="Times New Roman" panose="02020603050405020304" pitchFamily="18" charset="0"/>
                      </a:rPr>
                      <m:t>1</m:t>
                    </m:r>
                  </m:oMath>
                </a14:m>
                <a:r>
                  <a:rPr lang="en-US" altLang="zh-CN" dirty="0" err="1">
                    <a:solidFill>
                      <a:srgbClr val="FF0000"/>
                    </a:solidFill>
                    <a:latin typeface="+mj-ea"/>
                    <a:ea typeface="+mj-ea"/>
                    <a:cs typeface="Times New Roman" panose="02020603050405020304" pitchFamily="18" charset="0"/>
                  </a:rPr>
                  <a:t>正则化</a:t>
                </a:r>
                <a:r>
                  <a:rPr lang="zh-CN" altLang="en-US" dirty="0">
                    <a:solidFill>
                      <a:srgbClr val="FF0000"/>
                    </a:solidFill>
                    <a:latin typeface="+mj-ea"/>
                    <a:ea typeface="+mj-ea"/>
                    <a:cs typeface="Times New Roman" panose="02020603050405020304" pitchFamily="18" charset="0"/>
                    <a:sym typeface="+mn-ea"/>
                  </a:rPr>
                  <a:t>（</a:t>
                </a:r>
                <a:r>
                  <a:rPr lang="en-US" altLang="zh-CN" dirty="0">
                    <a:solidFill>
                      <a:srgbClr val="FF0000"/>
                    </a:solidFill>
                    <a:effectLst/>
                    <a:latin typeface="+mj-ea"/>
                    <a:ea typeface="+mj-ea"/>
                    <a:cs typeface="Times New Roman" panose="02020603050405020304" pitchFamily="18" charset="0"/>
                    <a:sym typeface="+mn-ea"/>
                  </a:rPr>
                  <a:t>Lasso Regression</a:t>
                </a:r>
                <a:r>
                  <a:rPr lang="zh-CN" altLang="en-US" dirty="0">
                    <a:solidFill>
                      <a:srgbClr val="FF0000"/>
                    </a:solidFill>
                    <a:effectLst/>
                    <a:latin typeface="+mj-ea"/>
                    <a:ea typeface="+mj-ea"/>
                    <a:cs typeface="Times New Roman" panose="02020603050405020304" pitchFamily="18" charset="0"/>
                    <a:sym typeface="+mn-ea"/>
                  </a:rPr>
                  <a:t>，</a:t>
                </a:r>
                <a:r>
                  <a:rPr lang="en-US" altLang="zh-CN" dirty="0">
                    <a:solidFill>
                      <a:srgbClr val="FF0000"/>
                    </a:solidFill>
                    <a:latin typeface="+mj-ea"/>
                    <a:cs typeface="Times New Roman" panose="02020603050405020304" pitchFamily="18" charset="0"/>
                    <a:sym typeface="+mn-ea"/>
                  </a:rPr>
                  <a:t>Lasso</a:t>
                </a:r>
                <a:r>
                  <a:rPr lang="zh-CN" altLang="en-US" dirty="0">
                    <a:solidFill>
                      <a:srgbClr val="FF0000"/>
                    </a:solidFill>
                    <a:latin typeface="+mj-ea"/>
                    <a:cs typeface="Times New Roman" panose="02020603050405020304" pitchFamily="18" charset="0"/>
                    <a:sym typeface="+mn-ea"/>
                  </a:rPr>
                  <a:t>回归</a:t>
                </a:r>
                <a:r>
                  <a:rPr lang="zh-CN" altLang="en-US" dirty="0">
                    <a:solidFill>
                      <a:srgbClr val="FF0000"/>
                    </a:solidFill>
                    <a:effectLst/>
                    <a:latin typeface="+mj-ea"/>
                    <a:ea typeface="+mj-ea"/>
                    <a:cs typeface="Times New Roman" panose="02020603050405020304" pitchFamily="18" charset="0"/>
                    <a:sym typeface="+mn-ea"/>
                  </a:rPr>
                  <a:t>）</a:t>
                </a:r>
                <a:r>
                  <a:rPr lang="en-US" altLang="zh-CN" dirty="0" err="1">
                    <a:solidFill>
                      <a:srgbClr val="FF0000"/>
                    </a:solidFill>
                    <a:latin typeface="+mj-ea"/>
                    <a:ea typeface="+mj-ea"/>
                    <a:cs typeface="Times New Roman" panose="02020603050405020304" pitchFamily="18" charset="0"/>
                  </a:rPr>
                  <a:t>：</a:t>
                </a:r>
                <a:endParaRPr lang="en-US" altLang="zh-CN" dirty="0" err="1">
                  <a:solidFill>
                    <a:srgbClr val="FF0000"/>
                  </a:solidFill>
                  <a:latin typeface="+mj-ea"/>
                  <a:ea typeface="+mj-ea"/>
                  <a:cs typeface="Times New Roman" panose="02020603050405020304" pitchFamily="18" charset="0"/>
                </a:endParaRPr>
              </a:p>
              <a:p>
                <a:pPr>
                  <a:lnSpc>
                    <a:spcPct val="150000"/>
                  </a:lnSpc>
                  <a:spcBef>
                    <a:spcPts val="900"/>
                  </a:spcBef>
                  <a:spcAft>
                    <a:spcPts val="900"/>
                  </a:spcAft>
                </a:pPr>
                <a14:m>
                  <m:oMath xmlns:m="http://schemas.openxmlformats.org/officeDocument/2006/math">
                    <m:r>
                      <a:rPr lang="en-US" altLang="zh-CN" i="1">
                        <a:latin typeface="Cambria Math" panose="02040503050406030204" pitchFamily="18" charset="0"/>
                        <a:ea typeface="+mj-ea"/>
                        <a:cs typeface="Times New Roman" panose="02020603050405020304" pitchFamily="18" charset="0"/>
                      </a:rPr>
                      <m:t>𝐿</m:t>
                    </m:r>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𝑤</m:t>
                    </m:r>
                    <m:r>
                      <a:rPr lang="en-US" altLang="zh-CN" i="1">
                        <a:latin typeface="Cambria Math" panose="02040503050406030204" pitchFamily="18" charset="0"/>
                        <a:ea typeface="+mj-ea"/>
                        <a:cs typeface="Times New Roman" panose="02020603050405020304" pitchFamily="18" charset="0"/>
                      </a:rPr>
                      <m:t>)=</m:t>
                    </m:r>
                    <m:f>
                      <m:fPr>
                        <m:ctrlPr>
                          <a:rPr lang="zh-CN" altLang="zh-CN" i="1">
                            <a:latin typeface="Cambria Math" panose="02040503050406030204" pitchFamily="18" charset="0"/>
                            <a:ea typeface="+mj-ea"/>
                            <a:cs typeface="Times New Roman" panose="02020603050405020304" pitchFamily="18" charset="0"/>
                          </a:rPr>
                        </m:ctrlPr>
                      </m:fPr>
                      <m:num>
                        <m:r>
                          <a:rPr lang="en-US" altLang="zh-CN" i="1">
                            <a:latin typeface="Cambria Math" panose="02040503050406030204" pitchFamily="18" charset="0"/>
                            <a:ea typeface="+mj-ea"/>
                            <a:cs typeface="Times New Roman" panose="02020603050405020304" pitchFamily="18" charset="0"/>
                          </a:rPr>
                          <m:t>1</m:t>
                        </m:r>
                      </m:num>
                      <m:den>
                        <m:r>
                          <a:rPr lang="en-US" altLang="zh-CN" i="1">
                            <a:latin typeface="Cambria Math" panose="02040503050406030204" pitchFamily="18" charset="0"/>
                            <a:ea typeface="+mj-ea"/>
                            <a:cs typeface="Times New Roman" panose="02020603050405020304" pitchFamily="18" charset="0"/>
                          </a:rPr>
                          <m:t>2</m:t>
                        </m:r>
                      </m:den>
                    </m:f>
                    <m:nary>
                      <m:naryPr>
                        <m:chr m:val="∑"/>
                        <m:limLoc m:val="undOvr"/>
                        <m:ctrlPr>
                          <a:rPr lang="zh-CN" altLang="zh-CN" i="1">
                            <a:latin typeface="Cambria Math" panose="02040503050406030204" pitchFamily="18" charset="0"/>
                            <a:ea typeface="+mj-ea"/>
                            <a:cs typeface="Times New Roman" panose="02020603050405020304" pitchFamily="18" charset="0"/>
                          </a:rPr>
                        </m:ctrlPr>
                      </m:naryPr>
                      <m:sub>
                        <m:r>
                          <a:rPr lang="en-US" altLang="zh-CN" i="1">
                            <a:latin typeface="Cambria Math" panose="02040503050406030204" pitchFamily="18" charset="0"/>
                            <a:ea typeface="+mj-ea"/>
                            <a:cs typeface="Times New Roman" panose="02020603050405020304" pitchFamily="18" charset="0"/>
                          </a:rPr>
                          <m:t>𝑖</m:t>
                        </m:r>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1</m:t>
                        </m:r>
                      </m:sub>
                      <m:sup>
                        <m:r>
                          <a:rPr lang="en-US" altLang="zh-CN" i="1">
                            <a:latin typeface="Cambria Math" panose="02040503050406030204" pitchFamily="18" charset="0"/>
                            <a:ea typeface="+mj-ea"/>
                            <a:cs typeface="Times New Roman" panose="02020603050405020304" pitchFamily="18" charset="0"/>
                          </a:rPr>
                          <m:t>𝑚</m:t>
                        </m:r>
                      </m:sup>
                      <m:e>
                        <m:r>
                          <a:rPr lang="en-US" altLang="zh-CN" i="1">
                            <a:latin typeface="Cambria Math" panose="02040503050406030204" pitchFamily="18" charset="0"/>
                            <a:ea typeface="+mj-ea"/>
                            <a:cs typeface="Times New Roman" panose="02020603050405020304" pitchFamily="18" charset="0"/>
                          </a:rPr>
                          <m:t>(</m:t>
                        </m:r>
                      </m:e>
                    </m:nary>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𝑎</m:t>
                        </m:r>
                      </m:e>
                      <m:sup>
                        <m:r>
                          <a:rPr lang="en-US" altLang="zh-CN" i="1">
                            <a:latin typeface="Cambria Math" panose="02040503050406030204" pitchFamily="18" charset="0"/>
                            <a:ea typeface="+mj-ea"/>
                            <a:cs typeface="Times New Roman" panose="02020603050405020304" pitchFamily="18" charset="0"/>
                          </a:rPr>
                          <m:t>𝑖</m:t>
                        </m:r>
                      </m:sup>
                    </m:sSup>
                    <m:r>
                      <a:rPr lang="en-US" altLang="zh-CN" i="1">
                        <a:latin typeface="Cambria Math" panose="02040503050406030204" pitchFamily="18" charset="0"/>
                        <a:ea typeface="+mj-ea"/>
                        <a:cs typeface="Times New Roman" panose="02020603050405020304" pitchFamily="18" charset="0"/>
                      </a:rPr>
                      <m:t>−</m:t>
                    </m:r>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𝑦</m:t>
                        </m:r>
                      </m:e>
                      <m:sup>
                        <m:r>
                          <a:rPr lang="en-US" altLang="zh-CN" i="1">
                            <a:latin typeface="Cambria Math" panose="02040503050406030204" pitchFamily="18" charset="0"/>
                            <a:ea typeface="+mj-ea"/>
                            <a:cs typeface="Times New Roman" panose="02020603050405020304" pitchFamily="18" charset="0"/>
                          </a:rPr>
                          <m:t>𝑖</m:t>
                        </m:r>
                      </m:sup>
                    </m:sSup>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m:t>
                        </m:r>
                      </m:e>
                      <m:sup>
                        <m:r>
                          <a:rPr lang="en-US" altLang="zh-CN" i="1">
                            <a:latin typeface="Cambria Math" panose="02040503050406030204" pitchFamily="18" charset="0"/>
                            <a:ea typeface="+mj-ea"/>
                            <a:cs typeface="Times New Roman" panose="02020603050405020304" pitchFamily="18" charset="0"/>
                          </a:rPr>
                          <m:t>2</m:t>
                        </m:r>
                      </m:sup>
                    </m:sSup>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𝜆</m:t>
                    </m:r>
                    <m:nary>
                      <m:naryPr>
                        <m:chr m:val="∑"/>
                        <m:limLoc m:val="undOvr"/>
                        <m:ctrlPr>
                          <a:rPr lang="zh-CN" altLang="zh-CN" i="1">
                            <a:latin typeface="Cambria Math" panose="02040503050406030204" pitchFamily="18" charset="0"/>
                            <a:ea typeface="+mj-ea"/>
                            <a:cs typeface="Times New Roman" panose="02020603050405020304" pitchFamily="18" charset="0"/>
                          </a:rPr>
                        </m:ctrlPr>
                      </m:naryPr>
                      <m:sub>
                        <m:r>
                          <a:rPr lang="en-US" altLang="zh-CN" i="1">
                            <a:latin typeface="Cambria Math" panose="02040503050406030204" pitchFamily="18" charset="0"/>
                            <a:ea typeface="+mj-ea"/>
                            <a:cs typeface="Times New Roman" panose="02020603050405020304" pitchFamily="18" charset="0"/>
                          </a:rPr>
                          <m:t>𝑗</m:t>
                        </m:r>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1</m:t>
                        </m:r>
                      </m:sub>
                      <m:sup>
                        <m:r>
                          <a:rPr lang="en-US" altLang="zh-CN" i="1">
                            <a:latin typeface="Cambria Math" panose="02040503050406030204" pitchFamily="18" charset="0"/>
                            <a:ea typeface="+mj-ea"/>
                            <a:cs typeface="Times New Roman" panose="02020603050405020304" pitchFamily="18" charset="0"/>
                          </a:rPr>
                          <m:t>𝑛</m:t>
                        </m:r>
                      </m:sup>
                      <m:e>
                        <m:r>
                          <a:rPr lang="en-US" altLang="zh-CN" i="1">
                            <a:latin typeface="Cambria Math" panose="02040503050406030204" pitchFamily="18" charset="0"/>
                            <a:ea typeface="+mj-ea"/>
                            <a:cs typeface="Times New Roman" panose="02020603050405020304" pitchFamily="18" charset="0"/>
                          </a:rPr>
                          <m:t>|</m:t>
                        </m:r>
                      </m:e>
                    </m:nary>
                    <m:sSub>
                      <m:sSubPr>
                        <m:ctrlPr>
                          <a:rPr lang="zh-CN" altLang="zh-CN" i="1">
                            <a:latin typeface="Cambria Math" panose="02040503050406030204" pitchFamily="18" charset="0"/>
                            <a:ea typeface="+mj-ea"/>
                            <a:cs typeface="Times New Roman" panose="02020603050405020304" pitchFamily="18" charset="0"/>
                          </a:rPr>
                        </m:ctrlPr>
                      </m:sSubPr>
                      <m:e>
                        <m:r>
                          <a:rPr lang="en-US" altLang="zh-CN" i="1">
                            <a:latin typeface="Cambria Math" panose="02040503050406030204" pitchFamily="18" charset="0"/>
                            <a:ea typeface="+mj-ea"/>
                            <a:cs typeface="Times New Roman" panose="02020603050405020304" pitchFamily="18" charset="0"/>
                          </a:rPr>
                          <m:t>𝑤</m:t>
                        </m:r>
                      </m:e>
                      <m:sub>
                        <m:r>
                          <a:rPr lang="en-US" altLang="zh-CN" i="1">
                            <a:latin typeface="Cambria Math" panose="02040503050406030204" pitchFamily="18" charset="0"/>
                            <a:ea typeface="+mj-ea"/>
                            <a:cs typeface="Times New Roman" panose="02020603050405020304" pitchFamily="18" charset="0"/>
                          </a:rPr>
                          <m:t>𝑗</m:t>
                        </m:r>
                      </m:sub>
                    </m:sSub>
                    <m:r>
                      <a:rPr lang="en-US" altLang="zh-CN" i="1">
                        <a:latin typeface="Cambria Math" panose="02040503050406030204" pitchFamily="18" charset="0"/>
                        <a:ea typeface="+mj-ea"/>
                        <a:cs typeface="Times New Roman" panose="02020603050405020304" pitchFamily="18" charset="0"/>
                      </a:rPr>
                      <m:t>|</m:t>
                    </m:r>
                  </m:oMath>
                </a14:m>
                <a:r>
                  <a:rPr lang="en-US" altLang="zh-CN" dirty="0">
                    <a:latin typeface="+mj-ea"/>
                    <a:ea typeface="+mj-ea"/>
                    <a:cs typeface="Times New Roman" panose="02020603050405020304" pitchFamily="18" charset="0"/>
                  </a:rPr>
                  <a:t>，</a:t>
                </a:r>
                <a:r>
                  <a:rPr lang="en-US" altLang="zh-CN" dirty="0">
                    <a:solidFill>
                      <a:srgbClr val="FF0000"/>
                    </a:solidFill>
                    <a:latin typeface="+mj-ea"/>
                    <a:ea typeface="+mj-ea"/>
                    <a:cs typeface="Times New Roman" panose="02020603050405020304" pitchFamily="18" charset="0"/>
                  </a:rPr>
                  <a:t> </a:t>
                </a:r>
                <a:endParaRPr lang="zh-CN" altLang="zh-CN" dirty="0">
                  <a:solidFill>
                    <a:srgbClr val="FF0000"/>
                  </a:solidFill>
                  <a:latin typeface="+mj-ea"/>
                  <a:ea typeface="+mj-ea"/>
                  <a:cs typeface="Times New Roman" panose="02020603050405020304" pitchFamily="18" charset="0"/>
                </a:endParaRPr>
              </a:p>
              <a:p>
                <a:pPr>
                  <a:lnSpc>
                    <a:spcPct val="150000"/>
                  </a:lnSpc>
                  <a:spcBef>
                    <a:spcPts val="900"/>
                  </a:spcBef>
                  <a:spcAft>
                    <a:spcPts val="900"/>
                  </a:spcAft>
                </a:pPr>
                <a:r>
                  <a:rPr lang="en-US" altLang="zh-CN" dirty="0">
                    <a:solidFill>
                      <a:srgbClr val="FF0000"/>
                    </a:solidFill>
                    <a:latin typeface="+mj-ea"/>
                    <a:ea typeface="+mj-ea"/>
                    <a:cs typeface="Times New Roman" panose="02020603050405020304" pitchFamily="18" charset="0"/>
                  </a:rPr>
                  <a:t>2.L2正则</a:t>
                </a:r>
                <a:r>
                  <a:rPr lang="en-US" altLang="zh-CN" dirty="0" err="1">
                    <a:solidFill>
                      <a:srgbClr val="FF0000"/>
                    </a:solidFill>
                    <a:latin typeface="+mj-ea"/>
                    <a:ea typeface="+mj-ea"/>
                    <a:cs typeface="Times New Roman" panose="02020603050405020304" pitchFamily="18" charset="0"/>
                  </a:rPr>
                  <a:t>化</a:t>
                </a:r>
                <a:r>
                  <a:rPr lang="zh-CN" altLang="en-US" dirty="0">
                    <a:solidFill>
                      <a:srgbClr val="FF0000"/>
                    </a:solidFill>
                    <a:latin typeface="+mj-ea"/>
                    <a:ea typeface="+mj-ea"/>
                    <a:cs typeface="Times New Roman" panose="02020603050405020304" pitchFamily="18" charset="0"/>
                    <a:sym typeface="+mn-ea"/>
                  </a:rPr>
                  <a:t>（</a:t>
                </a:r>
                <a:r>
                  <a:rPr lang="en-US" altLang="zh-CN" dirty="0">
                    <a:solidFill>
                      <a:srgbClr val="FF0000"/>
                    </a:solidFill>
                    <a:latin typeface="+mj-ea"/>
                    <a:cs typeface="Times New Roman" panose="02020603050405020304" pitchFamily="18" charset="0"/>
                    <a:sym typeface="+mn-ea"/>
                  </a:rPr>
                  <a:t>Ridge Regression</a:t>
                </a:r>
                <a:r>
                  <a:rPr lang="zh-CN" altLang="en-US" dirty="0">
                    <a:solidFill>
                      <a:srgbClr val="FF0000"/>
                    </a:solidFill>
                    <a:latin typeface="+mj-ea"/>
                    <a:cs typeface="Times New Roman" panose="02020603050405020304" pitchFamily="18" charset="0"/>
                    <a:sym typeface="+mn-ea"/>
                  </a:rPr>
                  <a:t> ，岭回归）</a:t>
                </a:r>
                <a:r>
                  <a:rPr lang="en-US" altLang="zh-CN" dirty="0" err="1">
                    <a:solidFill>
                      <a:srgbClr val="FF0000"/>
                    </a:solidFill>
                    <a:latin typeface="+mj-ea"/>
                    <a:ea typeface="+mj-ea"/>
                    <a:cs typeface="Times New Roman" panose="02020603050405020304" pitchFamily="18" charset="0"/>
                  </a:rPr>
                  <a:t>：</a:t>
                </a:r>
                <a:endParaRPr lang="en-US" altLang="zh-CN" dirty="0" err="1">
                  <a:solidFill>
                    <a:srgbClr val="FF0000"/>
                  </a:solidFill>
                  <a:latin typeface="+mj-ea"/>
                  <a:ea typeface="+mj-ea"/>
                  <a:cs typeface="Times New Roman" panose="02020603050405020304" pitchFamily="18" charset="0"/>
                </a:endParaRPr>
              </a:p>
              <a:p>
                <a:pPr>
                  <a:lnSpc>
                    <a:spcPct val="150000"/>
                  </a:lnSpc>
                  <a:spcBef>
                    <a:spcPts val="900"/>
                  </a:spcBef>
                  <a:spcAft>
                    <a:spcPts val="900"/>
                  </a:spcAft>
                </a:pPr>
                <a14:m>
                  <m:oMath xmlns:m="http://schemas.openxmlformats.org/officeDocument/2006/math">
                    <m:r>
                      <a:rPr lang="en-US" altLang="zh-CN" i="1">
                        <a:latin typeface="Cambria Math" panose="02040503050406030204" pitchFamily="18" charset="0"/>
                        <a:ea typeface="+mj-ea"/>
                        <a:cs typeface="Times New Roman" panose="02020603050405020304" pitchFamily="18" charset="0"/>
                      </a:rPr>
                      <m:t>𝐿</m:t>
                    </m:r>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𝑤</m:t>
                    </m:r>
                    <m:r>
                      <a:rPr lang="en-US" altLang="zh-CN" i="1">
                        <a:latin typeface="Cambria Math" panose="02040503050406030204" pitchFamily="18" charset="0"/>
                        <a:ea typeface="+mj-ea"/>
                        <a:cs typeface="Times New Roman" panose="02020603050405020304" pitchFamily="18" charset="0"/>
                      </a:rPr>
                      <m:t>)=</m:t>
                    </m:r>
                    <m:f>
                      <m:fPr>
                        <m:ctrlPr>
                          <a:rPr lang="zh-CN" altLang="zh-CN" i="1">
                            <a:latin typeface="Cambria Math" panose="02040503050406030204" pitchFamily="18" charset="0"/>
                            <a:ea typeface="+mj-ea"/>
                            <a:cs typeface="Times New Roman" panose="02020603050405020304" pitchFamily="18" charset="0"/>
                          </a:rPr>
                        </m:ctrlPr>
                      </m:fPr>
                      <m:num>
                        <m:r>
                          <a:rPr lang="en-US" altLang="zh-CN" i="1">
                            <a:latin typeface="Cambria Math" panose="02040503050406030204" pitchFamily="18" charset="0"/>
                            <a:ea typeface="+mj-ea"/>
                            <a:cs typeface="Times New Roman" panose="02020603050405020304" pitchFamily="18" charset="0"/>
                          </a:rPr>
                          <m:t>1</m:t>
                        </m:r>
                      </m:num>
                      <m:den>
                        <m:r>
                          <a:rPr lang="en-US" altLang="zh-CN" i="1">
                            <a:latin typeface="Cambria Math" panose="02040503050406030204" pitchFamily="18" charset="0"/>
                            <a:ea typeface="+mj-ea"/>
                            <a:cs typeface="Times New Roman" panose="02020603050405020304" pitchFamily="18" charset="0"/>
                          </a:rPr>
                          <m:t>2</m:t>
                        </m:r>
                      </m:den>
                    </m:f>
                    <m:nary>
                      <m:naryPr>
                        <m:chr m:val="∑"/>
                        <m:limLoc m:val="undOvr"/>
                        <m:ctrlPr>
                          <a:rPr lang="zh-CN" altLang="zh-CN" i="1">
                            <a:latin typeface="Cambria Math" panose="02040503050406030204" pitchFamily="18" charset="0"/>
                            <a:ea typeface="+mj-ea"/>
                            <a:cs typeface="Times New Roman" panose="02020603050405020304" pitchFamily="18" charset="0"/>
                          </a:rPr>
                        </m:ctrlPr>
                      </m:naryPr>
                      <m:sub>
                        <m:r>
                          <a:rPr lang="en-US" altLang="zh-CN" i="1">
                            <a:latin typeface="Cambria Math" panose="02040503050406030204" pitchFamily="18" charset="0"/>
                            <a:ea typeface="+mj-ea"/>
                            <a:cs typeface="Times New Roman" panose="02020603050405020304" pitchFamily="18" charset="0"/>
                          </a:rPr>
                          <m:t>𝑖</m:t>
                        </m:r>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1</m:t>
                        </m:r>
                      </m:sub>
                      <m:sup>
                        <m:r>
                          <a:rPr lang="en-US" altLang="zh-CN" i="1">
                            <a:latin typeface="Cambria Math" panose="02040503050406030204" pitchFamily="18" charset="0"/>
                            <a:ea typeface="+mj-ea"/>
                            <a:cs typeface="Times New Roman" panose="02020603050405020304" pitchFamily="18" charset="0"/>
                          </a:rPr>
                          <m:t>𝑚</m:t>
                        </m:r>
                      </m:sup>
                      <m:e>
                        <m:r>
                          <a:rPr lang="en-US" altLang="zh-CN" i="1">
                            <a:latin typeface="Cambria Math" panose="02040503050406030204" pitchFamily="18" charset="0"/>
                            <a:ea typeface="+mj-ea"/>
                            <a:cs typeface="Times New Roman" panose="02020603050405020304" pitchFamily="18" charset="0"/>
                          </a:rPr>
                          <m:t>(</m:t>
                        </m:r>
                      </m:e>
                    </m:nary>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𝑎</m:t>
                        </m:r>
                      </m:e>
                      <m:sup>
                        <m:r>
                          <a:rPr lang="en-US" altLang="zh-CN" i="1">
                            <a:latin typeface="Cambria Math" panose="02040503050406030204" pitchFamily="18" charset="0"/>
                            <a:ea typeface="+mj-ea"/>
                            <a:cs typeface="Times New Roman" panose="02020603050405020304" pitchFamily="18" charset="0"/>
                          </a:rPr>
                          <m:t>𝑖</m:t>
                        </m:r>
                      </m:sup>
                    </m:sSup>
                    <m:r>
                      <a:rPr lang="en-US" altLang="zh-CN" i="1">
                        <a:latin typeface="Cambria Math" panose="02040503050406030204" pitchFamily="18" charset="0"/>
                        <a:ea typeface="+mj-ea"/>
                        <a:cs typeface="Times New Roman" panose="02020603050405020304" pitchFamily="18" charset="0"/>
                      </a:rPr>
                      <m:t>−</m:t>
                    </m:r>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𝑦</m:t>
                        </m:r>
                      </m:e>
                      <m:sup>
                        <m:r>
                          <a:rPr lang="en-US" altLang="zh-CN" i="1">
                            <a:latin typeface="Cambria Math" panose="02040503050406030204" pitchFamily="18" charset="0"/>
                            <a:ea typeface="+mj-ea"/>
                            <a:cs typeface="Times New Roman" panose="02020603050405020304" pitchFamily="18" charset="0"/>
                          </a:rPr>
                          <m:t>𝑖</m:t>
                        </m:r>
                      </m:sup>
                    </m:sSup>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m:t>
                        </m:r>
                      </m:e>
                      <m:sup>
                        <m:r>
                          <a:rPr lang="en-US" altLang="zh-CN" i="1">
                            <a:latin typeface="Cambria Math" panose="02040503050406030204" pitchFamily="18" charset="0"/>
                            <a:ea typeface="+mj-ea"/>
                            <a:cs typeface="Times New Roman" panose="02020603050405020304" pitchFamily="18" charset="0"/>
                          </a:rPr>
                          <m:t>2</m:t>
                        </m:r>
                      </m:sup>
                    </m:sSup>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𝜆</m:t>
                    </m:r>
                    <m:nary>
                      <m:naryPr>
                        <m:chr m:val="∑"/>
                        <m:limLoc m:val="undOvr"/>
                        <m:ctrlPr>
                          <a:rPr lang="zh-CN" altLang="zh-CN" i="1">
                            <a:latin typeface="Cambria Math" panose="02040503050406030204" pitchFamily="18" charset="0"/>
                            <a:ea typeface="+mj-ea"/>
                            <a:cs typeface="Times New Roman" panose="02020603050405020304" pitchFamily="18" charset="0"/>
                          </a:rPr>
                        </m:ctrlPr>
                      </m:naryPr>
                      <m:sub>
                        <m:r>
                          <a:rPr lang="en-US" altLang="zh-CN" i="1">
                            <a:latin typeface="Cambria Math" panose="02040503050406030204" pitchFamily="18" charset="0"/>
                            <a:ea typeface="+mj-ea"/>
                            <a:cs typeface="Times New Roman" panose="02020603050405020304" pitchFamily="18" charset="0"/>
                          </a:rPr>
                          <m:t>𝑗</m:t>
                        </m:r>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1</m:t>
                        </m:r>
                      </m:sub>
                      <m:sup>
                        <m:r>
                          <a:rPr lang="en-US" altLang="zh-CN" i="1">
                            <a:latin typeface="Cambria Math" panose="02040503050406030204" pitchFamily="18" charset="0"/>
                            <a:ea typeface="+mj-ea"/>
                            <a:cs typeface="Times New Roman" panose="02020603050405020304" pitchFamily="18" charset="0"/>
                          </a:rPr>
                          <m:t>𝑛</m:t>
                        </m:r>
                      </m:sup>
                      <m:e>
                        <m:sSubSup>
                          <m:sSubSupPr>
                            <m:ctrlPr>
                              <a:rPr lang="zh-CN" altLang="zh-CN" i="1">
                                <a:latin typeface="Cambria Math" panose="02040503050406030204" pitchFamily="18" charset="0"/>
                                <a:ea typeface="+mj-ea"/>
                                <a:cs typeface="Times New Roman" panose="02020603050405020304" pitchFamily="18" charset="0"/>
                              </a:rPr>
                            </m:ctrlPr>
                          </m:sSubSupPr>
                          <m:e>
                            <m:r>
                              <a:rPr lang="en-US" altLang="zh-CN" i="1">
                                <a:latin typeface="Cambria Math" panose="02040503050406030204" pitchFamily="18" charset="0"/>
                                <a:ea typeface="+mj-ea"/>
                                <a:cs typeface="Times New Roman" panose="02020603050405020304" pitchFamily="18" charset="0"/>
                              </a:rPr>
                              <m:t>𝑤</m:t>
                            </m:r>
                          </m:e>
                          <m:sub>
                            <m:r>
                              <a:rPr lang="en-US" altLang="zh-CN" i="1">
                                <a:latin typeface="Cambria Math" panose="02040503050406030204" pitchFamily="18" charset="0"/>
                                <a:ea typeface="+mj-ea"/>
                                <a:cs typeface="Times New Roman" panose="02020603050405020304" pitchFamily="18" charset="0"/>
                              </a:rPr>
                              <m:t>𝑗</m:t>
                            </m:r>
                          </m:sub>
                          <m:sup>
                            <m:r>
                              <a:rPr lang="en-US" altLang="zh-CN" i="1">
                                <a:latin typeface="Cambria Math" panose="02040503050406030204" pitchFamily="18" charset="0"/>
                                <a:ea typeface="+mj-ea"/>
                                <a:cs typeface="Times New Roman" panose="02020603050405020304" pitchFamily="18" charset="0"/>
                              </a:rPr>
                              <m:t>2</m:t>
                            </m:r>
                          </m:sup>
                        </m:sSubSup>
                      </m:e>
                    </m:nary>
                  </m:oMath>
                </a14:m>
                <a:r>
                  <a:rPr lang="en-US" altLang="zh-CN" dirty="0">
                    <a:latin typeface="+mj-ea"/>
                    <a:ea typeface="+mj-ea"/>
                    <a:cs typeface="Times New Roman" panose="02020603050405020304" pitchFamily="18" charset="0"/>
                  </a:rPr>
                  <a:t>，</a:t>
                </a:r>
                <a:endParaRPr lang="zh-CN" altLang="zh-CN" sz="2000" dirty="0">
                  <a:solidFill>
                    <a:srgbClr val="FF0000"/>
                  </a:solidFill>
                  <a:latin typeface="+mj-ea"/>
                  <a:cs typeface="Times New Roman" panose="02020603050405020304" pitchFamily="18" charset="0"/>
                </a:endParaRPr>
              </a:p>
              <a:p>
                <a:pPr>
                  <a:lnSpc>
                    <a:spcPct val="150000"/>
                  </a:lnSpc>
                  <a:spcBef>
                    <a:spcPts val="900"/>
                  </a:spcBef>
                  <a:spcAft>
                    <a:spcPts val="900"/>
                  </a:spcAft>
                </a:pPr>
                <a:r>
                  <a:rPr lang="en-US" altLang="zh-CN" dirty="0">
                    <a:solidFill>
                      <a:srgbClr val="FF0000"/>
                    </a:solidFill>
                    <a:latin typeface="+mj-ea"/>
                    <a:ea typeface="+mj-ea"/>
                    <a:cs typeface="Times New Roman" panose="02020603050405020304" pitchFamily="18" charset="0"/>
                  </a:rPr>
                  <a:t>3.Elastic</a:t>
                </a:r>
                <a:r>
                  <a:rPr lang="en-US" altLang="zh-CN" dirty="0" err="1">
                    <a:solidFill>
                      <a:srgbClr val="FF0000"/>
                    </a:solidFill>
                    <a:latin typeface="+mj-ea"/>
                    <a:ea typeface="+mj-ea"/>
                    <a:cs typeface="Times New Roman" panose="02020603050405020304" pitchFamily="18" charset="0"/>
                  </a:rPr>
                  <a:t> Net</a:t>
                </a:r>
                <a:r>
                  <a:rPr lang="zh-CN" altLang="en-US" dirty="0">
                    <a:solidFill>
                      <a:srgbClr val="FF0000"/>
                    </a:solidFill>
                    <a:latin typeface="+mj-ea"/>
                    <a:cs typeface="Times New Roman" panose="02020603050405020304" pitchFamily="18" charset="0"/>
                    <a:sym typeface="+mn-ea"/>
                  </a:rPr>
                  <a:t>（弹性网络）</a:t>
                </a:r>
                <a:r>
                  <a:rPr lang="en-US" altLang="zh-CN" dirty="0" err="1">
                    <a:solidFill>
                      <a:srgbClr val="FF0000"/>
                    </a:solidFill>
                    <a:latin typeface="+mj-ea"/>
                    <a:ea typeface="+mj-ea"/>
                    <a:cs typeface="Times New Roman" panose="02020603050405020304" pitchFamily="18" charset="0"/>
                    <a:sym typeface="+mn-ea"/>
                  </a:rPr>
                  <a:t>：</a:t>
                </a:r>
                <a:endParaRPr lang="zh-CN" altLang="en-US" dirty="0">
                  <a:solidFill>
                    <a:srgbClr val="FF0000"/>
                  </a:solidFill>
                </a:endParaRPr>
              </a:p>
              <a:p>
                <a:pPr>
                  <a:lnSpc>
                    <a:spcPct val="150000"/>
                  </a:lnSpc>
                  <a:spcBef>
                    <a:spcPts val="900"/>
                  </a:spcBef>
                  <a:spcAft>
                    <a:spcPts val="900"/>
                  </a:spcAft>
                </a:pPr>
                <a14:m>
                  <m:oMath xmlns:m="http://schemas.openxmlformats.org/officeDocument/2006/math">
                    <m:r>
                      <a:rPr lang="en-US" altLang="zh-CN" i="1">
                        <a:latin typeface="Cambria Math" panose="02040503050406030204" pitchFamily="18" charset="0"/>
                        <a:ea typeface="+mj-ea"/>
                        <a:cs typeface="Times New Roman" panose="02020603050405020304" pitchFamily="18" charset="0"/>
                      </a:rPr>
                      <m:t>𝐿</m:t>
                    </m:r>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𝑤</m:t>
                    </m:r>
                    <m:r>
                      <a:rPr lang="en-US" altLang="zh-CN" i="1">
                        <a:latin typeface="Cambria Math" panose="02040503050406030204" pitchFamily="18" charset="0"/>
                        <a:ea typeface="+mj-ea"/>
                        <a:cs typeface="Times New Roman" panose="02020603050405020304" pitchFamily="18" charset="0"/>
                      </a:rPr>
                      <m:t>)=</m:t>
                    </m:r>
                    <m:f>
                      <m:fPr>
                        <m:ctrlPr>
                          <a:rPr lang="zh-CN" altLang="zh-CN" i="1">
                            <a:latin typeface="Cambria Math" panose="02040503050406030204" pitchFamily="18" charset="0"/>
                            <a:ea typeface="+mj-ea"/>
                            <a:cs typeface="Times New Roman" panose="02020603050405020304" pitchFamily="18" charset="0"/>
                          </a:rPr>
                        </m:ctrlPr>
                      </m:fPr>
                      <m:num>
                        <m:r>
                          <a:rPr lang="en-US" altLang="zh-CN" i="1">
                            <a:latin typeface="Cambria Math" panose="02040503050406030204" pitchFamily="18" charset="0"/>
                            <a:ea typeface="+mj-ea"/>
                            <a:cs typeface="Times New Roman" panose="02020603050405020304" pitchFamily="18" charset="0"/>
                          </a:rPr>
                          <m:t>1</m:t>
                        </m:r>
                      </m:num>
                      <m:den>
                        <m:r>
                          <a:rPr lang="en-US" altLang="zh-CN" i="1">
                            <a:latin typeface="Cambria Math" panose="02040503050406030204" pitchFamily="18" charset="0"/>
                            <a:ea typeface="+mj-ea"/>
                            <a:cs typeface="Times New Roman" panose="02020603050405020304" pitchFamily="18" charset="0"/>
                          </a:rPr>
                          <m:t>2</m:t>
                        </m:r>
                      </m:den>
                    </m:f>
                    <m:nary>
                      <m:naryPr>
                        <m:chr m:val="∑"/>
                        <m:limLoc m:val="undOvr"/>
                        <m:ctrlPr>
                          <a:rPr lang="zh-CN" altLang="zh-CN" i="1">
                            <a:latin typeface="Cambria Math" panose="02040503050406030204" pitchFamily="18" charset="0"/>
                            <a:ea typeface="+mj-ea"/>
                            <a:cs typeface="Times New Roman" panose="02020603050405020304" pitchFamily="18" charset="0"/>
                          </a:rPr>
                        </m:ctrlPr>
                      </m:naryPr>
                      <m:sub>
                        <m:r>
                          <a:rPr lang="en-US" altLang="zh-CN" i="1">
                            <a:latin typeface="Cambria Math" panose="02040503050406030204" pitchFamily="18" charset="0"/>
                            <a:ea typeface="+mj-ea"/>
                            <a:cs typeface="Times New Roman" panose="02020603050405020304" pitchFamily="18" charset="0"/>
                          </a:rPr>
                          <m:t>𝑖</m:t>
                        </m:r>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1</m:t>
                        </m:r>
                      </m:sub>
                      <m:sup>
                        <m:r>
                          <a:rPr lang="en-US" altLang="zh-CN" i="1">
                            <a:latin typeface="Cambria Math" panose="02040503050406030204" pitchFamily="18" charset="0"/>
                            <a:ea typeface="+mj-ea"/>
                            <a:cs typeface="Times New Roman" panose="02020603050405020304" pitchFamily="18" charset="0"/>
                          </a:rPr>
                          <m:t>𝑚</m:t>
                        </m:r>
                      </m:sup>
                      <m:e>
                        <m:r>
                          <a:rPr lang="en-US" altLang="zh-CN" i="1">
                            <a:latin typeface="Cambria Math" panose="02040503050406030204" pitchFamily="18" charset="0"/>
                            <a:ea typeface="+mj-ea"/>
                            <a:cs typeface="Times New Roman" panose="02020603050405020304" pitchFamily="18" charset="0"/>
                          </a:rPr>
                          <m:t>(</m:t>
                        </m:r>
                      </m:e>
                    </m:nary>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𝑎</m:t>
                        </m:r>
                      </m:e>
                      <m:sup>
                        <m:r>
                          <a:rPr lang="en-US" altLang="zh-CN" i="1">
                            <a:latin typeface="Cambria Math" panose="02040503050406030204" pitchFamily="18" charset="0"/>
                            <a:ea typeface="+mj-ea"/>
                            <a:cs typeface="Times New Roman" panose="02020603050405020304" pitchFamily="18" charset="0"/>
                          </a:rPr>
                          <m:t>𝑖</m:t>
                        </m:r>
                      </m:sup>
                    </m:sSup>
                    <m:r>
                      <a:rPr lang="en-US" altLang="zh-CN" i="1">
                        <a:latin typeface="Cambria Math" panose="02040503050406030204" pitchFamily="18" charset="0"/>
                        <a:ea typeface="+mj-ea"/>
                        <a:cs typeface="Times New Roman" panose="02020603050405020304" pitchFamily="18" charset="0"/>
                      </a:rPr>
                      <m:t>−</m:t>
                    </m:r>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𝑦</m:t>
                        </m:r>
                      </m:e>
                      <m:sup>
                        <m:r>
                          <a:rPr lang="en-US" altLang="zh-CN" i="1">
                            <a:latin typeface="Cambria Math" panose="02040503050406030204" pitchFamily="18" charset="0"/>
                            <a:ea typeface="+mj-ea"/>
                            <a:cs typeface="Times New Roman" panose="02020603050405020304" pitchFamily="18" charset="0"/>
                          </a:rPr>
                          <m:t>𝑖</m:t>
                        </m:r>
                      </m:sup>
                    </m:sSup>
                    <m:sSup>
                      <m:sSupPr>
                        <m:ctrlPr>
                          <a:rPr lang="zh-CN"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m:t>
                        </m:r>
                      </m:e>
                      <m:sup>
                        <m:r>
                          <a:rPr lang="en-US" altLang="zh-CN" i="1">
                            <a:latin typeface="Cambria Math" panose="02040503050406030204" pitchFamily="18" charset="0"/>
                            <a:ea typeface="+mj-ea"/>
                            <a:cs typeface="Times New Roman" panose="02020603050405020304" pitchFamily="18" charset="0"/>
                          </a:rPr>
                          <m:t>2</m:t>
                        </m:r>
                      </m:sup>
                    </m:sSup>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𝜆</m:t>
                    </m:r>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𝜌</m:t>
                    </m:r>
                    <m:r>
                      <a:rPr lang="en-US" altLang="zh-CN" i="1">
                        <a:latin typeface="Cambria Math" panose="02040503050406030204" pitchFamily="18" charset="0"/>
                        <a:ea typeface="+mj-ea"/>
                        <a:cs typeface="Cambria Math" panose="02040503050406030204" pitchFamily="18" charset="0"/>
                      </a:rPr>
                      <m:t>×</m:t>
                    </m:r>
                    <m:nary>
                      <m:naryPr>
                        <m:chr m:val="∑"/>
                        <m:limLoc m:val="undOvr"/>
                        <m:ctrlPr>
                          <a:rPr lang="zh-CN" altLang="zh-CN" i="1">
                            <a:latin typeface="Cambria Math" panose="02040503050406030204" pitchFamily="18" charset="0"/>
                            <a:ea typeface="+mj-ea"/>
                            <a:cs typeface="Times New Roman" panose="02020603050405020304" pitchFamily="18" charset="0"/>
                          </a:rPr>
                        </m:ctrlPr>
                      </m:naryPr>
                      <m:sub>
                        <m:r>
                          <a:rPr lang="en-US" altLang="zh-CN" i="1">
                            <a:latin typeface="Cambria Math" panose="02040503050406030204" pitchFamily="18" charset="0"/>
                            <a:ea typeface="+mj-ea"/>
                            <a:cs typeface="Times New Roman" panose="02020603050405020304" pitchFamily="18" charset="0"/>
                          </a:rPr>
                          <m:t>𝑗</m:t>
                        </m:r>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1</m:t>
                        </m:r>
                      </m:sub>
                      <m:sup>
                        <m:r>
                          <a:rPr lang="en-US" altLang="zh-CN" i="1">
                            <a:latin typeface="Cambria Math" panose="02040503050406030204" pitchFamily="18" charset="0"/>
                            <a:ea typeface="+mj-ea"/>
                            <a:cs typeface="Times New Roman" panose="02020603050405020304" pitchFamily="18" charset="0"/>
                          </a:rPr>
                          <m:t>𝑛</m:t>
                        </m:r>
                      </m:sup>
                      <m:e>
                        <m:r>
                          <a:rPr lang="en-US" altLang="zh-CN" i="1">
                            <a:latin typeface="Cambria Math" panose="02040503050406030204" pitchFamily="18" charset="0"/>
                            <a:ea typeface="+mj-ea"/>
                            <a:cs typeface="Times New Roman" panose="02020603050405020304" pitchFamily="18" charset="0"/>
                          </a:rPr>
                          <m:t>|</m:t>
                        </m:r>
                      </m:e>
                    </m:nary>
                    <m:sSub>
                      <m:sSubPr>
                        <m:ctrlPr>
                          <a:rPr lang="zh-CN" altLang="zh-CN" i="1">
                            <a:latin typeface="Cambria Math" panose="02040503050406030204" pitchFamily="18" charset="0"/>
                            <a:ea typeface="+mj-ea"/>
                            <a:cs typeface="Times New Roman" panose="02020603050405020304" pitchFamily="18" charset="0"/>
                          </a:rPr>
                        </m:ctrlPr>
                      </m:sSubPr>
                      <m:e>
                        <m:r>
                          <a:rPr lang="en-US" altLang="zh-CN" i="1">
                            <a:latin typeface="Cambria Math" panose="02040503050406030204" pitchFamily="18" charset="0"/>
                            <a:ea typeface="+mj-ea"/>
                            <a:cs typeface="Times New Roman" panose="02020603050405020304" pitchFamily="18" charset="0"/>
                          </a:rPr>
                          <m:t>𝑤</m:t>
                        </m:r>
                      </m:e>
                      <m:sub>
                        <m:r>
                          <a:rPr lang="en-US" altLang="zh-CN" i="1">
                            <a:latin typeface="Cambria Math" panose="02040503050406030204" pitchFamily="18" charset="0"/>
                            <a:ea typeface="+mj-ea"/>
                            <a:cs typeface="Times New Roman" panose="02020603050405020304" pitchFamily="18" charset="0"/>
                          </a:rPr>
                          <m:t>𝑗</m:t>
                        </m:r>
                      </m:sub>
                    </m:sSub>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1</m:t>
                    </m:r>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𝜌</m:t>
                    </m:r>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Cambria Math" panose="02040503050406030204" pitchFamily="18" charset="0"/>
                      </a:rPr>
                      <m:t>×</m:t>
                    </m:r>
                    <m:nary>
                      <m:naryPr>
                        <m:chr m:val="∑"/>
                        <m:limLoc m:val="undOvr"/>
                        <m:ctrlPr>
                          <a:rPr lang="zh-CN" altLang="zh-CN" i="1">
                            <a:latin typeface="Cambria Math" panose="02040503050406030204" pitchFamily="18" charset="0"/>
                            <a:ea typeface="+mj-ea"/>
                            <a:cs typeface="Times New Roman" panose="02020603050405020304" pitchFamily="18" charset="0"/>
                          </a:rPr>
                        </m:ctrlPr>
                      </m:naryPr>
                      <m:sub>
                        <m:r>
                          <a:rPr lang="en-US" altLang="zh-CN" i="1">
                            <a:latin typeface="Cambria Math" panose="02040503050406030204" pitchFamily="18" charset="0"/>
                            <a:ea typeface="+mj-ea"/>
                            <a:cs typeface="Times New Roman" panose="02020603050405020304" pitchFamily="18" charset="0"/>
                          </a:rPr>
                          <m:t>𝑗</m:t>
                        </m:r>
                        <m:r>
                          <a:rPr lang="en-US" altLang="zh-CN" i="1">
                            <a:latin typeface="Cambria Math" panose="02040503050406030204" pitchFamily="18" charset="0"/>
                            <a:ea typeface="+mj-ea"/>
                            <a:cs typeface="Times New Roman" panose="02020603050405020304" pitchFamily="18" charset="0"/>
                          </a:rPr>
                          <m:t>=</m:t>
                        </m:r>
                        <m:r>
                          <a:rPr lang="en-US" altLang="zh-CN" i="1">
                            <a:latin typeface="Cambria Math" panose="02040503050406030204" pitchFamily="18" charset="0"/>
                            <a:ea typeface="+mj-ea"/>
                            <a:cs typeface="Times New Roman" panose="02020603050405020304" pitchFamily="18" charset="0"/>
                          </a:rPr>
                          <m:t>1</m:t>
                        </m:r>
                      </m:sub>
                      <m:sup>
                        <m:r>
                          <a:rPr lang="en-US" altLang="zh-CN" i="1">
                            <a:latin typeface="Cambria Math" panose="02040503050406030204" pitchFamily="18" charset="0"/>
                            <a:ea typeface="+mj-ea"/>
                            <a:cs typeface="Times New Roman" panose="02020603050405020304" pitchFamily="18" charset="0"/>
                          </a:rPr>
                          <m:t>𝑛</m:t>
                        </m:r>
                      </m:sup>
                      <m:e>
                        <m:sSubSup>
                          <m:sSubSupPr>
                            <m:ctrlPr>
                              <a:rPr lang="zh-CN" altLang="zh-CN" i="1">
                                <a:latin typeface="Cambria Math" panose="02040503050406030204" pitchFamily="18" charset="0"/>
                                <a:ea typeface="+mj-ea"/>
                                <a:cs typeface="Times New Roman" panose="02020603050405020304" pitchFamily="18" charset="0"/>
                              </a:rPr>
                            </m:ctrlPr>
                          </m:sSubSupPr>
                          <m:e>
                            <m:r>
                              <a:rPr lang="en-US" altLang="zh-CN" i="1">
                                <a:latin typeface="Cambria Math" panose="02040503050406030204" pitchFamily="18" charset="0"/>
                                <a:ea typeface="+mj-ea"/>
                                <a:cs typeface="Times New Roman" panose="02020603050405020304" pitchFamily="18" charset="0"/>
                              </a:rPr>
                              <m:t>𝑤</m:t>
                            </m:r>
                          </m:e>
                          <m:sub>
                            <m:r>
                              <a:rPr lang="en-US" altLang="zh-CN" i="1">
                                <a:latin typeface="Cambria Math" panose="02040503050406030204" pitchFamily="18" charset="0"/>
                                <a:ea typeface="+mj-ea"/>
                                <a:cs typeface="Times New Roman" panose="02020603050405020304" pitchFamily="18" charset="0"/>
                              </a:rPr>
                              <m:t>𝑗</m:t>
                            </m:r>
                          </m:sub>
                          <m:sup>
                            <m:r>
                              <a:rPr lang="en-US" altLang="zh-CN" i="1">
                                <a:latin typeface="Cambria Math" panose="02040503050406030204" pitchFamily="18" charset="0"/>
                                <a:ea typeface="+mj-ea"/>
                                <a:cs typeface="Times New Roman" panose="02020603050405020304" pitchFamily="18" charset="0"/>
                              </a:rPr>
                              <m:t>2</m:t>
                            </m:r>
                          </m:sup>
                        </m:sSubSup>
                      </m:e>
                    </m:nary>
                    <m:r>
                      <a:rPr lang="en-US" altLang="zh-CN" i="1">
                        <a:latin typeface="Cambria Math" panose="02040503050406030204" pitchFamily="18" charset="0"/>
                        <a:ea typeface="+mj-ea"/>
                        <a:cs typeface="Times New Roman" panose="02020603050405020304" pitchFamily="18" charset="0"/>
                      </a:rPr>
                      <m:t>)</m:t>
                    </m:r>
                  </m:oMath>
                </a14:m>
                <a:r>
                  <a:rPr lang="zh-CN" altLang="en-US" dirty="0">
                    <a:latin typeface="+mj-ea"/>
                    <a:ea typeface="+mj-ea"/>
                    <a:cs typeface="Times New Roman" panose="02020603050405020304" pitchFamily="18" charset="0"/>
                  </a:rPr>
                  <a:t>。</a:t>
                </a:r>
                <a:endParaRPr lang="en-US" altLang="zh-CN" dirty="0">
                  <a:latin typeface="+mj-ea"/>
                  <a:ea typeface="+mj-ea"/>
                  <a:cs typeface="Times New Roman" panose="020206030504050203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427990" y="1374140"/>
                <a:ext cx="11356340" cy="5307965"/>
              </a:xfrm>
              <a:prstGeom prst="rect">
                <a:avLst/>
              </a:prstGeom>
              <a:blipFill rotWithShape="1">
                <a:blip r:embed="rId1"/>
                <a:stretch>
                  <a:fillRect/>
                </a:stretch>
              </a:blipFill>
            </p:spPr>
            <p:txBody>
              <a:bodyPr/>
              <a:lstStyle/>
              <a:p>
                <a:r>
                  <a:rPr lang="zh-CN" altLang="en-US">
                    <a:noFill/>
                  </a:rPr>
                  <a:t> </a:t>
                </a:r>
              </a:p>
            </p:txBody>
          </p:sp>
        </mc:Fallback>
      </mc:AlternateContent>
      <p:grpSp>
        <p:nvGrpSpPr>
          <p:cNvPr id="2" name="组合 1"/>
          <p:cNvGrpSpPr/>
          <p:nvPr/>
        </p:nvGrpSpPr>
        <p:grpSpPr>
          <a:xfrm>
            <a:off x="6547485" y="3872865"/>
            <a:ext cx="5336540" cy="2082800"/>
            <a:chOff x="10328" y="6100"/>
            <a:chExt cx="8404" cy="3280"/>
          </a:xfrm>
        </p:grpSpPr>
        <p:sp>
          <p:nvSpPr>
            <p:cNvPr id="10" name="圆角矩形 9"/>
            <p:cNvSpPr/>
            <p:nvPr/>
          </p:nvSpPr>
          <p:spPr>
            <a:xfrm>
              <a:off x="10328" y="6100"/>
              <a:ext cx="8404" cy="3281"/>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7" name="矩形 6"/>
                <p:cNvSpPr/>
                <p:nvPr/>
              </p:nvSpPr>
              <p:spPr>
                <a:xfrm>
                  <a:off x="10485" y="6300"/>
                  <a:ext cx="8226" cy="2953"/>
                </a:xfrm>
                <a:prstGeom prst="rect">
                  <a:avLst/>
                </a:prstGeom>
              </p:spPr>
              <p:txBody>
                <a:bodyPr wrap="square">
                  <a:spAutoFit/>
                </a:bodyPr>
                <a:lstStyle/>
                <a:p>
                  <a:pPr>
                    <a:spcBef>
                      <a:spcPts val="900"/>
                    </a:spcBef>
                    <a:spcAft>
                      <a:spcPts val="900"/>
                    </a:spcAft>
                  </a:pPr>
                  <a:r>
                    <a:rPr lang="en-US" altLang="zh-CN" sz="2000" dirty="0">
                      <a:latin typeface="+mj-ea"/>
                      <a:ea typeface="+mj-ea"/>
                      <a:cs typeface="Times New Roman" panose="02020603050405020304" pitchFamily="18" charset="0"/>
                    </a:rPr>
                    <a:t>其中：</a:t>
                  </a:r>
                  <a:endParaRPr lang="zh-CN" altLang="zh-CN" sz="2000" dirty="0">
                    <a:latin typeface="+mj-ea"/>
                    <a:ea typeface="+mj-ea"/>
                    <a:cs typeface="Times New Roman" panose="02020603050405020304" pitchFamily="18" charset="0"/>
                  </a:endParaRPr>
                </a:p>
                <a:p>
                  <a:pPr marL="342900" lvl="0" indent="-342900">
                    <a:spcAft>
                      <a:spcPts val="1000"/>
                    </a:spcAft>
                    <a:buFont typeface="Arial" panose="020B0604020202020204" pitchFamily="34" charset="0"/>
                    <a:buChar char="•"/>
                  </a:pPr>
                  <a:r>
                    <a:rPr lang="en-US" altLang="zh-CN" sz="2000" dirty="0">
                      <a:latin typeface="+mj-ea"/>
                      <a:ea typeface="+mj-ea"/>
                      <a:cs typeface="Times New Roman" panose="02020603050405020304" pitchFamily="18" charset="0"/>
                    </a:rPr>
                    <a:t>λ</a:t>
                  </a:r>
                  <a:r>
                    <a:rPr lang="zh-CN" altLang="zh-CN" sz="2000" dirty="0">
                      <a:latin typeface="+mj-ea"/>
                      <a:ea typeface="+mj-ea"/>
                      <a:cs typeface="Times New Roman" panose="02020603050405020304" pitchFamily="18" charset="0"/>
                    </a:rPr>
                    <a:t>为正则化系数，调整正则化项与训练误差的比例，</a:t>
                  </a:r>
                  <a:r>
                    <a:rPr lang="en-US" altLang="zh-CN" sz="2000" dirty="0">
                      <a:latin typeface="+mj-ea"/>
                      <a:ea typeface="+mj-ea"/>
                      <a:cs typeface="Times New Roman" panose="02020603050405020304" pitchFamily="18" charset="0"/>
                    </a:rPr>
                    <a:t>λ&gt;0</a:t>
                  </a:r>
                  <a:r>
                    <a:rPr lang="zh-CN" altLang="zh-CN" sz="2000" dirty="0">
                      <a:latin typeface="+mj-ea"/>
                      <a:ea typeface="+mj-ea"/>
                      <a:cs typeface="Times New Roman" panose="02020603050405020304" pitchFamily="18" charset="0"/>
                    </a:rPr>
                    <a:t>。</a:t>
                  </a:r>
                  <a:endParaRPr lang="zh-CN" altLang="zh-CN" sz="2000" dirty="0">
                    <a:latin typeface="+mj-ea"/>
                    <a:ea typeface="+mj-ea"/>
                    <a:cs typeface="Times New Roman" panose="02020603050405020304" pitchFamily="18" charset="0"/>
                  </a:endParaRPr>
                </a:p>
                <a:p>
                  <a:pPr marL="342900" lvl="0" indent="-342900">
                    <a:spcAft>
                      <a:spcPts val="1000"/>
                    </a:spcAft>
                    <a:buFont typeface="Arial" panose="020B0604020202020204" pitchFamily="34" charset="0"/>
                    <a:buChar char="•"/>
                  </a:pPr>
                  <a:r>
                    <a:rPr lang="en-US" altLang="zh-CN" sz="2000" dirty="0">
                      <a:latin typeface="+mj-ea"/>
                      <a:ea typeface="+mj-ea"/>
                      <a:cs typeface="Times New Roman" panose="02020603050405020304" pitchFamily="18" charset="0"/>
                    </a:rPr>
                    <a:t>1≥ρ≥0</a:t>
                  </a:r>
                  <a:r>
                    <a:rPr lang="zh-CN" altLang="zh-CN" sz="2000" dirty="0">
                      <a:latin typeface="+mj-ea"/>
                      <a:ea typeface="+mj-ea"/>
                      <a:cs typeface="Times New Roman" panose="02020603050405020304" pitchFamily="18" charset="0"/>
                    </a:rPr>
                    <a:t>为比例系数，调整</a:t>
                  </a:r>
                  <a14:m>
                    <m:oMath xmlns:m="http://schemas.openxmlformats.org/officeDocument/2006/math">
                      <m:r>
                        <m:rPr>
                          <m:sty m:val="p"/>
                        </m:rPr>
                        <a:rPr lang="en-US" altLang="zh-CN" sz="2000" b="0" i="0" smtClean="0">
                          <a:latin typeface="Cambria Math" panose="02040503050406030204" pitchFamily="18" charset="0"/>
                          <a:ea typeface="+mj-ea"/>
                          <a:cs typeface="Times New Roman" panose="02020603050405020304" pitchFamily="18" charset="0"/>
                        </a:rPr>
                        <m:t>L</m:t>
                      </m:r>
                      <m:r>
                        <a:rPr lang="en-US" altLang="zh-CN" sz="2000" b="0" i="1" smtClean="0">
                          <a:latin typeface="Cambria Math" panose="02040503050406030204" pitchFamily="18" charset="0"/>
                          <a:ea typeface="+mj-ea"/>
                          <a:cs typeface="Times New Roman" panose="02020603050405020304" pitchFamily="18" charset="0"/>
                        </a:rPr>
                        <m:t>1</m:t>
                      </m:r>
                    </m:oMath>
                  </a14:m>
                  <a:r>
                    <a:rPr lang="zh-CN" altLang="zh-CN" sz="2000" dirty="0">
                      <a:latin typeface="+mj-ea"/>
                      <a:ea typeface="+mj-ea"/>
                      <a:cs typeface="Times New Roman" panose="02020603050405020304" pitchFamily="18" charset="0"/>
                    </a:rPr>
                    <a:t>正则化与</a:t>
                  </a:r>
                  <a14:m>
                    <m:oMath xmlns:m="http://schemas.openxmlformats.org/officeDocument/2006/math">
                      <m:r>
                        <m:rPr>
                          <m:sty m:val="p"/>
                        </m:rPr>
                        <a:rPr lang="en-US" altLang="zh-CN" sz="2000" b="0" i="0" smtClean="0">
                          <a:latin typeface="Cambria Math" panose="02040503050406030204" pitchFamily="18" charset="0"/>
                          <a:ea typeface="+mj-ea"/>
                          <a:cs typeface="Times New Roman" panose="02020603050405020304" pitchFamily="18" charset="0"/>
                        </a:rPr>
                        <m:t>L</m:t>
                      </m:r>
                      <m:r>
                        <a:rPr lang="en-US" altLang="zh-CN" sz="2000" b="0" i="1" smtClean="0">
                          <a:latin typeface="Cambria Math" panose="02040503050406030204" pitchFamily="18" charset="0"/>
                          <a:ea typeface="+mj-ea"/>
                          <a:cs typeface="Times New Roman" panose="02020603050405020304" pitchFamily="18" charset="0"/>
                        </a:rPr>
                        <m:t>2</m:t>
                      </m:r>
                    </m:oMath>
                  </a14:m>
                  <a:r>
                    <a:rPr lang="zh-CN" altLang="zh-CN" sz="2000" dirty="0">
                      <a:latin typeface="+mj-ea"/>
                      <a:ea typeface="+mj-ea"/>
                      <a:cs typeface="Times New Roman" panose="02020603050405020304" pitchFamily="18" charset="0"/>
                    </a:rPr>
                    <a:t>正则化的比例。</a:t>
                  </a:r>
                  <a:endParaRPr lang="zh-CN" altLang="zh-CN" sz="2000" dirty="0">
                    <a:latin typeface="+mj-ea"/>
                    <a:ea typeface="+mj-ea"/>
                    <a:cs typeface="Times New Roman" panose="02020603050405020304" pitchFamily="18" charset="0"/>
                  </a:endParaRPr>
                </a:p>
              </p:txBody>
            </p:sp>
          </mc:Choice>
          <mc:Fallback>
            <p:sp>
              <p:nvSpPr>
                <p:cNvPr id="7" name="矩形 6"/>
                <p:cNvSpPr>
                  <a:spLocks noRot="1" noChangeAspect="1" noMove="1" noResize="1" noEditPoints="1" noAdjustHandles="1" noChangeArrowheads="1" noChangeShapeType="1" noTextEdit="1"/>
                </p:cNvSpPr>
                <p:nvPr/>
              </p:nvSpPr>
              <p:spPr>
                <a:xfrm>
                  <a:off x="10485" y="6300"/>
                  <a:ext cx="8226" cy="2953"/>
                </a:xfrm>
                <a:prstGeom prst="rect">
                  <a:avLst/>
                </a:prstGeom>
                <a:blipFill rotWithShape="1">
                  <a:blip r:embed="rId2"/>
                </a:blipFill>
              </p:spPr>
              <p:txBody>
                <a:bodyPr/>
                <a:lstStyle/>
                <a:p>
                  <a:r>
                    <a:rPr lang="zh-CN" altLang="en-US">
                      <a:noFill/>
                    </a:rPr>
                    <a:t> </a:t>
                  </a:r>
                </a:p>
              </p:txBody>
            </p:sp>
          </mc:Fallback>
        </mc:AlternateContent>
      </p:grpSp>
      <p:sp>
        <p:nvSpPr>
          <p:cNvPr id="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正则化</a:t>
            </a:r>
            <a:endParaRPr lang="zh-CN" altLang="en-US" dirty="0">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正则化</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2" name="矩形 1"/>
              <p:cNvSpPr/>
              <p:nvPr/>
            </p:nvSpPr>
            <p:spPr>
              <a:xfrm>
                <a:off x="591403" y="4278786"/>
                <a:ext cx="3892348" cy="581057"/>
              </a:xfrm>
              <a:prstGeom prst="rect">
                <a:avLst/>
              </a:prstGeom>
            </p:spPr>
            <p:txBody>
              <a:bodyPr wrap="none">
                <a:spAutoFit/>
              </a:bodyPr>
              <a:lstStyle/>
              <a:p>
                <a:pPr>
                  <a:lnSpc>
                    <a:spcPct val="150000"/>
                  </a:lnSpc>
                  <a:spcBef>
                    <a:spcPts val="900"/>
                  </a:spcBef>
                  <a:spcAft>
                    <a:spcPts val="900"/>
                  </a:spcAft>
                </a:pPr>
                <a14:m>
                  <m:oMath xmlns:m="http://schemas.openxmlformats.org/officeDocument/2006/math">
                    <m:sSub>
                      <m:sSubPr>
                        <m:ctrlPr>
                          <a:rPr lang="zh-CN"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𝑳</m:t>
                        </m:r>
                      </m:e>
                      <m:sub>
                        <m:r>
                          <a:rPr lang="en-US" altLang="zh-CN" b="1" i="1">
                            <a:latin typeface="Cambria Math" panose="02040503050406030204" pitchFamily="18" charset="0"/>
                            <a:cs typeface="Times New Roman" panose="02020603050405020304" pitchFamily="18" charset="0"/>
                          </a:rPr>
                          <m:t>𝟏</m:t>
                        </m:r>
                      </m:sub>
                    </m:sSub>
                  </m:oMath>
                </a14:m>
                <a:r>
                  <a:rPr lang="en-US" altLang="zh-CN" b="1" dirty="0">
                    <a:latin typeface="+mj-ea"/>
                    <a:cs typeface="Times New Roman" panose="02020603050405020304" pitchFamily="18" charset="0"/>
                  </a:rPr>
                  <a:t>正则化</a:t>
                </a:r>
                <a:r>
                  <a:rPr lang="zh-CN" altLang="en-US" b="1" dirty="0">
                    <a:latin typeface="+mj-ea"/>
                    <a:cs typeface="Times New Roman" panose="02020603050405020304" pitchFamily="18" charset="0"/>
                  </a:rPr>
                  <a:t>可以产生稀疏模型</a:t>
                </a:r>
                <a:endParaRPr lang="zh-CN" altLang="zh-CN" b="1" dirty="0">
                  <a:latin typeface="+mj-ea"/>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591403" y="4278786"/>
                <a:ext cx="3892348" cy="581057"/>
              </a:xfrm>
              <a:prstGeom prst="rect">
                <a:avLst/>
              </a:prstGeom>
              <a:blipFill rotWithShape="1">
                <a:blip r:embed="rId1"/>
                <a:stretch>
                  <a:fillRect l="-6" t="-27" r="-1223" b="-2263"/>
                </a:stretch>
              </a:blipFill>
            </p:spPr>
            <p:txBody>
              <a:bodyPr/>
              <a:lstStyle/>
              <a:p>
                <a:r>
                  <a:rPr lang="zh-CN" altLang="en-US">
                    <a:noFill/>
                  </a:rPr>
                  <a:t> </a:t>
                </a:r>
              </a:p>
            </p:txBody>
          </p:sp>
        </mc:Fallback>
      </mc:AlternateContent>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796" y="1341397"/>
            <a:ext cx="2565562" cy="3087250"/>
          </a:xfrm>
          <a:prstGeom prst="rect">
            <a:avLst/>
          </a:prstGeom>
        </p:spPr>
      </p:pic>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t="4876"/>
          <a:stretch>
            <a:fillRect/>
          </a:stretch>
        </p:blipFill>
        <p:spPr>
          <a:xfrm>
            <a:off x="6681753" y="1260549"/>
            <a:ext cx="2876513" cy="3304298"/>
          </a:xfrm>
          <a:prstGeom prst="rect">
            <a:avLst/>
          </a:prstGeom>
        </p:spPr>
      </p:pic>
      <mc:AlternateContent xmlns:mc="http://schemas.openxmlformats.org/markup-compatibility/2006">
        <mc:Choice xmlns:a14="http://schemas.microsoft.com/office/drawing/2010/main" Requires="a14">
          <p:sp>
            <p:nvSpPr>
              <p:cNvPr id="15" name="文本框 14"/>
              <p:cNvSpPr txBox="1"/>
              <p:nvPr/>
            </p:nvSpPr>
            <p:spPr>
              <a:xfrm>
                <a:off x="4307840" y="1730860"/>
                <a:ext cx="2373913" cy="2308324"/>
              </a:xfrm>
              <a:prstGeom prst="rect">
                <a:avLst/>
              </a:prstGeom>
              <a:noFill/>
            </p:spPr>
            <p:txBody>
              <a:bodyPr wrap="square" rtlCol="0">
                <a:spAutoFit/>
              </a:bodyPr>
              <a:lstStyle/>
              <a:p>
                <a14:m>
                  <m:oMath xmlns:m="http://schemas.openxmlformats.org/officeDocument/2006/math">
                    <m:sSub>
                      <m:sSubPr>
                        <m:ctrlPr>
                          <a:rPr lang="zh-CN"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𝑳</m:t>
                        </m:r>
                      </m:e>
                      <m:sub>
                        <m:r>
                          <a:rPr lang="en-US" altLang="zh-CN" b="1" i="1">
                            <a:latin typeface="Cambria Math" panose="02040503050406030204" pitchFamily="18" charset="0"/>
                            <a:cs typeface="Times New Roman" panose="02020603050405020304" pitchFamily="18" charset="0"/>
                          </a:rPr>
                          <m:t>𝟏</m:t>
                        </m:r>
                      </m:sub>
                    </m:sSub>
                  </m:oMath>
                </a14:m>
                <a:r>
                  <a:rPr lang="zh-CN" altLang="en-US" dirty="0"/>
                  <a:t>正则化是指在损失函数中加入权值向量</a:t>
                </a:r>
                <a:r>
                  <a:rPr lang="en-US" altLang="zh-CN" dirty="0"/>
                  <a:t>w</a:t>
                </a:r>
                <a:r>
                  <a:rPr lang="zh-CN" altLang="en-US" dirty="0"/>
                  <a:t>的绝对值之和，</a:t>
                </a:r>
                <a14:m>
                  <m:oMath xmlns:m="http://schemas.openxmlformats.org/officeDocument/2006/math">
                    <m:sSub>
                      <m:sSubPr>
                        <m:ctrlPr>
                          <a:rPr lang="zh-CN"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𝑳</m:t>
                        </m:r>
                      </m:e>
                      <m:sub>
                        <m:r>
                          <a:rPr lang="en-US" altLang="zh-CN" b="1" i="1">
                            <a:latin typeface="Cambria Math" panose="02040503050406030204" pitchFamily="18" charset="0"/>
                            <a:cs typeface="Times New Roman" panose="02020603050405020304" pitchFamily="18" charset="0"/>
                          </a:rPr>
                          <m:t>𝟏</m:t>
                        </m:r>
                      </m:sub>
                    </m:sSub>
                  </m:oMath>
                </a14:m>
                <a:r>
                  <a:rPr lang="zh-CN" altLang="en-US" dirty="0"/>
                  <a:t>的功能是使权重稀疏。</a:t>
                </a:r>
                <a:endParaRPr lang="zh-CN" altLang="en-US" dirty="0"/>
              </a:p>
            </p:txBody>
          </p:sp>
        </mc:Choice>
        <mc:Fallback>
          <p:sp>
            <p:nvSpPr>
              <p:cNvPr id="15" name="文本框 14"/>
              <p:cNvSpPr txBox="1">
                <a:spLocks noRot="1" noChangeAspect="1" noMove="1" noResize="1" noEditPoints="1" noAdjustHandles="1" noChangeArrowheads="1" noChangeShapeType="1" noTextEdit="1"/>
              </p:cNvSpPr>
              <p:nvPr/>
            </p:nvSpPr>
            <p:spPr>
              <a:xfrm>
                <a:off x="4307840" y="1730860"/>
                <a:ext cx="2373913" cy="2308324"/>
              </a:xfrm>
              <a:prstGeom prst="rect">
                <a:avLst/>
              </a:prstGeom>
              <a:blipFill rotWithShape="1">
                <a:blip r:embed="rId4"/>
                <a:stretch>
                  <a:fillRect t="-21" r="12" b="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9558266" y="1730860"/>
                <a:ext cx="1780294" cy="2308324"/>
              </a:xfrm>
              <a:prstGeom prst="rect">
                <a:avLst/>
              </a:prstGeom>
              <a:noFill/>
            </p:spPr>
            <p:txBody>
              <a:bodyPr wrap="square" rtlCol="0">
                <a:spAutoFit/>
              </a:bodyPr>
              <a:lstStyle/>
              <a:p>
                <a:r>
                  <a:rPr lang="zh-CN" altLang="en-US" dirty="0"/>
                  <a:t>在损失函数中加入权值向量</a:t>
                </a:r>
                <a:r>
                  <a:rPr lang="en-US" altLang="zh-CN" dirty="0"/>
                  <a:t>w</a:t>
                </a:r>
                <a:r>
                  <a:rPr lang="zh-CN" altLang="en-US" dirty="0"/>
                  <a:t>的平方和，</a:t>
                </a:r>
                <a14:m>
                  <m:oMath xmlns:m="http://schemas.openxmlformats.org/officeDocument/2006/math">
                    <m:sSub>
                      <m:sSubPr>
                        <m:ctrlPr>
                          <a:rPr lang="zh-CN"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𝑳</m:t>
                        </m:r>
                      </m:e>
                      <m:sub>
                        <m:r>
                          <a:rPr lang="en-US" altLang="zh-CN" b="1" i="1">
                            <a:latin typeface="Cambria Math" panose="02040503050406030204" pitchFamily="18" charset="0"/>
                            <a:cs typeface="Times New Roman" panose="02020603050405020304" pitchFamily="18" charset="0"/>
                          </a:rPr>
                          <m:t>𝟐</m:t>
                        </m:r>
                      </m:sub>
                    </m:sSub>
                  </m:oMath>
                </a14:m>
                <a:r>
                  <a:rPr lang="zh-CN" altLang="en-US" dirty="0"/>
                  <a:t>的功能是使权重平滑。</a:t>
                </a:r>
                <a:endParaRPr lang="zh-CN" altLang="en-US" dirty="0"/>
              </a:p>
            </p:txBody>
          </p:sp>
        </mc:Choice>
        <mc:Fallback>
          <p:sp>
            <p:nvSpPr>
              <p:cNvPr id="16" name="文本框 15"/>
              <p:cNvSpPr txBox="1">
                <a:spLocks noRot="1" noChangeAspect="1" noMove="1" noResize="1" noEditPoints="1" noAdjustHandles="1" noChangeArrowheads="1" noChangeShapeType="1" noTextEdit="1"/>
              </p:cNvSpPr>
              <p:nvPr/>
            </p:nvSpPr>
            <p:spPr>
              <a:xfrm>
                <a:off x="9558266" y="1730860"/>
                <a:ext cx="1780294" cy="2308324"/>
              </a:xfrm>
              <a:prstGeom prst="rect">
                <a:avLst/>
              </a:prstGeom>
              <a:blipFill rotWithShape="1">
                <a:blip r:embed="rId5"/>
                <a:stretch>
                  <a:fillRect l="-14" t="-21" b="25"/>
                </a:stretch>
              </a:blipFill>
            </p:spPr>
            <p:txBody>
              <a:bodyPr/>
              <a:lstStyle/>
              <a:p>
                <a:r>
                  <a:rPr lang="zh-CN" altLang="en-US">
                    <a:noFill/>
                  </a:rPr>
                  <a:t> </a:t>
                </a:r>
              </a:p>
            </p:txBody>
          </p:sp>
        </mc:Fallback>
      </mc:AlternateContent>
      <p:sp>
        <p:nvSpPr>
          <p:cNvPr id="5" name="矩形 4"/>
          <p:cNvSpPr/>
          <p:nvPr/>
        </p:nvSpPr>
        <p:spPr>
          <a:xfrm>
            <a:off x="6446707" y="4278786"/>
            <a:ext cx="5076955" cy="581057"/>
          </a:xfrm>
          <a:prstGeom prst="rect">
            <a:avLst/>
          </a:prstGeom>
        </p:spPr>
        <p:txBody>
          <a:bodyPr wrap="square">
            <a:spAutoFit/>
          </a:bodyPr>
          <a:lstStyle/>
          <a:p>
            <a:pPr>
              <a:lnSpc>
                <a:spcPct val="150000"/>
              </a:lnSpc>
              <a:spcBef>
                <a:spcPts val="900"/>
              </a:spcBef>
              <a:spcAft>
                <a:spcPts val="900"/>
              </a:spcAft>
            </a:pPr>
            <a:r>
              <a:rPr lang="en-US" altLang="zh-CN" b="1" dirty="0">
                <a:latin typeface="+mj-ea"/>
                <a:cs typeface="Times New Roman" panose="02020603050405020304" pitchFamily="18" charset="0"/>
              </a:rPr>
              <a:t>L2正则化</a:t>
            </a:r>
            <a:r>
              <a:rPr lang="zh-CN" altLang="en-US" b="1" dirty="0">
                <a:latin typeface="+mj-ea"/>
                <a:cs typeface="Times New Roman" panose="02020603050405020304" pitchFamily="18" charset="0"/>
              </a:rPr>
              <a:t>可以降低参数范数的总和</a:t>
            </a:r>
            <a:endParaRPr lang="en-US" altLang="zh-CN" dirty="0">
              <a:latin typeface="+mj-ea"/>
              <a:ea typeface="+mj-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文本框 3"/>
              <p:cNvSpPr txBox="1"/>
              <p:nvPr/>
            </p:nvSpPr>
            <p:spPr>
              <a:xfrm>
                <a:off x="668655" y="5036820"/>
                <a:ext cx="10854690" cy="1322070"/>
              </a:xfrm>
              <a:prstGeom prst="rect">
                <a:avLst/>
              </a:prstGeom>
              <a:noFill/>
            </p:spPr>
            <p:txBody>
              <a:bodyPr wrap="square" rtlCol="0" anchor="t">
                <a:spAutoFit/>
              </a:bodyPr>
              <a:p>
                <a:pPr marL="0" lvl="0" indent="0" algn="l" latinLnBrk="0">
                  <a:lnSpc>
                    <a:spcPct val="100000"/>
                  </a:lnSpc>
                </a:pPr>
                <a:r>
                  <a:rPr lang="zh-CN" altLang="zh-CN" sz="2000" dirty="0">
                    <a:ln>
                      <a:noFill/>
                    </a:ln>
                    <a:solidFill>
                      <a:srgbClr val="333333"/>
                    </a:solidFill>
                    <a:effectLst/>
                    <a:latin typeface="+mj-ea"/>
                    <a:ea typeface="+mj-ea"/>
                    <a:sym typeface="+mn-ea"/>
                  </a:rPr>
                  <a:t>图</a:t>
                </a:r>
                <a:r>
                  <a:rPr lang="zh-CN" altLang="zh-CN" sz="2000" dirty="0">
                    <a:solidFill>
                      <a:srgbClr val="333333"/>
                    </a:solidFill>
                    <a:latin typeface="+mj-ea"/>
                    <a:ea typeface="+mj-ea"/>
                    <a:sym typeface="+mn-ea"/>
                  </a:rPr>
                  <a:t>上面中的蓝色轮廓线是没有正则化损失函数的等高线，中心的蓝色点为最优解，左图、右图分别为</a:t>
                </a:r>
                <a:r>
                  <a:rPr lang="en-US" altLang="zh-CN" sz="2000" dirty="0">
                    <a:solidFill>
                      <a:srgbClr val="333333"/>
                    </a:solidFill>
                    <a:latin typeface="+mj-ea"/>
                    <a:ea typeface="+mj-ea"/>
                    <a:sym typeface="+mn-ea"/>
                  </a:rPr>
                  <a:t>L1</a:t>
                </a:r>
                <a:r>
                  <a:rPr lang="zh-CN" altLang="en-US" sz="2000" dirty="0">
                    <a:solidFill>
                      <a:srgbClr val="333333"/>
                    </a:solidFill>
                    <a:latin typeface="+mj-ea"/>
                    <a:ea typeface="+mj-ea"/>
                    <a:sym typeface="+mn-ea"/>
                  </a:rPr>
                  <a:t>、</a:t>
                </a:r>
                <a:r>
                  <a:rPr lang="en-US" altLang="zh-CN" sz="2000" dirty="0">
                    <a:solidFill>
                      <a:srgbClr val="333333"/>
                    </a:solidFill>
                    <a:latin typeface="+mj-ea"/>
                    <a:ea typeface="+mj-ea"/>
                    <a:sym typeface="+mn-ea"/>
                  </a:rPr>
                  <a:t>L2</a:t>
                </a:r>
                <a:r>
                  <a:rPr lang="zh-CN" altLang="zh-CN" sz="2000" dirty="0">
                    <a:solidFill>
                      <a:srgbClr val="333333"/>
                    </a:solidFill>
                    <a:latin typeface="+mj-ea"/>
                    <a:ea typeface="+mj-ea"/>
                    <a:sym typeface="+mn-ea"/>
                  </a:rPr>
                  <a:t>正则化给出的限制。</a:t>
                </a:r>
                <a:r>
                  <a:rPr lang="zh-CN" altLang="en-US" sz="2000" dirty="0">
                    <a:solidFill>
                      <a:srgbClr val="333333"/>
                    </a:solidFill>
                    <a:latin typeface="+mj-ea"/>
                    <a:ea typeface="+mj-ea"/>
                    <a:sym typeface="+mn-ea"/>
                  </a:rPr>
                  <a:t>可以看到在正则化的限制之下，</a:t>
                </a:r>
                <a14:m>
                  <m:oMath xmlns:m="http://schemas.openxmlformats.org/officeDocument/2006/math">
                    <m:r>
                      <a:rPr lang="en-US" altLang="zh-CN" sz="2000">
                        <a:solidFill>
                          <a:srgbClr val="333333"/>
                        </a:solidFill>
                        <a:latin typeface="Cambria Math" panose="02040503050406030204" pitchFamily="18" charset="0"/>
                        <a:ea typeface="+mj-ea"/>
                      </a:rPr>
                      <m:t>𝐋𝟏</m:t>
                    </m:r>
                  </m:oMath>
                </a14:m>
                <a:r>
                  <a:rPr lang="zh-CN" altLang="en-US" sz="2000" dirty="0">
                    <a:solidFill>
                      <a:srgbClr val="333333"/>
                    </a:solidFill>
                    <a:latin typeface="+mj-ea"/>
                    <a:ea typeface="+mj-ea"/>
                    <a:sym typeface="+mn-ea"/>
                  </a:rPr>
                  <a:t>正则化给出的最优解w*是使解更加靠近某些轴，而其它的轴则为0，所以</a:t>
                </a:r>
                <a14:m>
                  <m:oMath xmlns:m="http://schemas.openxmlformats.org/officeDocument/2006/math">
                    <m:r>
                      <a:rPr lang="en-US" altLang="zh-CN" sz="2000">
                        <a:solidFill>
                          <a:srgbClr val="333333"/>
                        </a:solidFill>
                        <a:latin typeface="Cambria Math" panose="02040503050406030204" pitchFamily="18" charset="0"/>
                        <a:ea typeface="+mj-ea"/>
                      </a:rPr>
                      <m:t>𝐋𝟏</m:t>
                    </m:r>
                  </m:oMath>
                </a14:m>
                <a:r>
                  <a:rPr lang="zh-CN" altLang="en-US" sz="2000" dirty="0">
                    <a:solidFill>
                      <a:srgbClr val="333333"/>
                    </a:solidFill>
                    <a:latin typeface="+mj-ea"/>
                    <a:ea typeface="+mj-ea"/>
                    <a:sym typeface="+mn-ea"/>
                  </a:rPr>
                  <a:t>正则化能使得到的参数稀疏化。</a:t>
                </a:r>
                <a14:m>
                  <m:oMath xmlns:m="http://schemas.openxmlformats.org/officeDocument/2006/math">
                    <m:r>
                      <a:rPr lang="en-US" altLang="zh-CN" sz="2000">
                        <a:solidFill>
                          <a:srgbClr val="333333"/>
                        </a:solidFill>
                        <a:latin typeface="Cambria Math" panose="02040503050406030204" pitchFamily="18" charset="0"/>
                        <a:ea typeface="+mj-ea"/>
                      </a:rPr>
                      <m:t>𝐋𝟐</m:t>
                    </m:r>
                  </m:oMath>
                </a14:m>
                <a:r>
                  <a:rPr lang="zh-CN" altLang="en-US" sz="2000" dirty="0">
                    <a:solidFill>
                      <a:srgbClr val="333333"/>
                    </a:solidFill>
                    <a:latin typeface="+mj-ea"/>
                    <a:ea typeface="+mj-ea"/>
                    <a:sym typeface="+mn-ea"/>
                  </a:rPr>
                  <a:t>正则化给出的最优解w*是使解更加靠近原点，也就是说</a:t>
                </a:r>
                <a14:m>
                  <m:oMath xmlns:m="http://schemas.openxmlformats.org/officeDocument/2006/math">
                    <m:r>
                      <a:rPr lang="en-US" altLang="zh-CN" sz="2000">
                        <a:solidFill>
                          <a:srgbClr val="333333"/>
                        </a:solidFill>
                        <a:latin typeface="Cambria Math" panose="02040503050406030204" pitchFamily="18" charset="0"/>
                        <a:ea typeface="+mj-ea"/>
                      </a:rPr>
                      <m:t>𝐋𝟐</m:t>
                    </m:r>
                  </m:oMath>
                </a14:m>
                <a:r>
                  <a:rPr lang="zh-CN" altLang="en-US" sz="2000" dirty="0">
                    <a:solidFill>
                      <a:srgbClr val="333333"/>
                    </a:solidFill>
                    <a:latin typeface="+mj-ea"/>
                    <a:ea typeface="+mj-ea"/>
                    <a:sym typeface="+mn-ea"/>
                  </a:rPr>
                  <a:t>正则化能降低参数范数的总和。</a:t>
                </a:r>
                <a:r>
                  <a:rPr lang="zh-CN" altLang="zh-CN" sz="2000" dirty="0">
                    <a:ln>
                      <a:noFill/>
                    </a:ln>
                    <a:effectLst/>
                    <a:latin typeface="+mj-ea"/>
                    <a:ea typeface="+mj-ea"/>
                    <a:sym typeface="+mn-ea"/>
                  </a:rPr>
                  <a:t> </a:t>
                </a:r>
                <a:endParaRPr lang="zh-CN" altLang="zh-CN" sz="2000" dirty="0">
                  <a:ln>
                    <a:noFill/>
                  </a:ln>
                  <a:effectLst/>
                  <a:latin typeface="+mj-ea"/>
                  <a:ea typeface="+mj-ea"/>
                  <a:sym typeface="+mn-ea"/>
                </a:endParaRPr>
              </a:p>
            </p:txBody>
          </p:sp>
        </mc:Choice>
        <mc:Fallback>
          <p:sp>
            <p:nvSpPr>
              <p:cNvPr id="4" name="文本框 3"/>
              <p:cNvSpPr txBox="1">
                <a:spLocks noRot="1" noChangeAspect="1" noMove="1" noResize="1" noEditPoints="1" noAdjustHandles="1" noChangeArrowheads="1" noChangeShapeType="1" noTextEdit="1"/>
              </p:cNvSpPr>
              <p:nvPr/>
            </p:nvSpPr>
            <p:spPr>
              <a:xfrm>
                <a:off x="668655" y="5036820"/>
                <a:ext cx="10854690" cy="1322070"/>
              </a:xfrm>
              <a:prstGeom prst="rect">
                <a:avLst/>
              </a:prstGeom>
              <a:blipFill rotWithShape="1">
                <a:blip r:embed="rId6"/>
                <a:stretch>
                  <a:fillRect/>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kern="100" dirty="0">
                <a:latin typeface="+mj-ea"/>
                <a:cs typeface="Times New Roman" panose="02020603050405020304" pitchFamily="18" charset="0"/>
                <a:sym typeface="+mn-ea"/>
              </a:rPr>
              <a:t>Dropout</a:t>
            </a:r>
            <a:endParaRPr lang="zh-CN" altLang="en-US" dirty="0">
              <a:solidFill>
                <a:schemeClr val="tx1"/>
              </a:solidFill>
            </a:endParaRPr>
          </a:p>
        </p:txBody>
      </p:sp>
      <p:grpSp>
        <p:nvGrpSpPr>
          <p:cNvPr id="11" name="Google Shape;3897;p63"/>
          <p:cNvGrpSpPr/>
          <p:nvPr/>
        </p:nvGrpSpPr>
        <p:grpSpPr>
          <a:xfrm>
            <a:off x="810260" y="1511935"/>
            <a:ext cx="8421370" cy="2155190"/>
            <a:chOff x="1283000" y="2571753"/>
            <a:chExt cx="6225127" cy="1733100"/>
          </a:xfrm>
        </p:grpSpPr>
        <p:sp>
          <p:nvSpPr>
            <p:cNvPr id="12" name="Google Shape;3898;p63"/>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3" name="Google Shape;3899;p63"/>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4" name="Google Shape;3900;p63"/>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7" name="Google Shape;3901;p63"/>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8" name="Google Shape;3902;p63"/>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9" name="Google Shape;3903;p63"/>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20" name="Google Shape;3904;p63"/>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21" name="Google Shape;3905;p63"/>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22" name="Google Shape;3906;p63"/>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23" name="Google Shape;3907;p63"/>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24" name="Google Shape;3908;p63"/>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25" name="Google Shape;3909;p63"/>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26" name="Google Shape;3910;p63"/>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27" name="Google Shape;3911;p63"/>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28" name="Google Shape;3912;p63"/>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29" name="Google Shape;3913;p63"/>
            <p:cNvCxnSpPr>
              <a:stCxn id="12" idx="6"/>
              <a:endCxn id="17"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0" name="Google Shape;3914;p63"/>
            <p:cNvCxnSpPr>
              <a:stCxn id="12" idx="6"/>
              <a:endCxn id="18"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31" name="Google Shape;3915;p63"/>
            <p:cNvCxnSpPr>
              <a:stCxn id="13" idx="6"/>
              <a:endCxn id="17"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2" name="Google Shape;3916;p63"/>
            <p:cNvCxnSpPr>
              <a:stCxn id="13" idx="6"/>
              <a:endCxn id="18"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3" name="Google Shape;3917;p63"/>
            <p:cNvCxnSpPr>
              <a:stCxn id="13" idx="6"/>
              <a:endCxn id="19"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34" name="Google Shape;3918;p63"/>
            <p:cNvCxnSpPr>
              <a:stCxn id="14" idx="6"/>
              <a:endCxn id="17"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5" name="Google Shape;3919;p63"/>
            <p:cNvCxnSpPr>
              <a:stCxn id="14" idx="6"/>
              <a:endCxn id="18"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6" name="Google Shape;3920;p63"/>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7" name="Google Shape;3921;p63"/>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8" name="Google Shape;3922;p63"/>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 name="Google Shape;3923;p63"/>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40" name="Google Shape;3924;p63"/>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41" name="Google Shape;3925;p63"/>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42" name="Google Shape;3926;p63"/>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43" name="Google Shape;3927;p63"/>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44" name="Google Shape;3928;p63"/>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45" name="Google Shape;3929;p63"/>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46" name="Google Shape;3930;p63"/>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47" name="Google Shape;3931;p63"/>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48" name="Google Shape;3932;p63"/>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49" name="Google Shape;3933;p63"/>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0" name="Google Shape;3934;p63"/>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1" name="Google Shape;3935;p63"/>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52" name="Google Shape;3936;p63"/>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3" name="Google Shape;3937;p63"/>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4" name="Google Shape;3938;p63"/>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5" name="Google Shape;3939;p63"/>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6" name="Google Shape;3940;p63"/>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7" name="Google Shape;3941;p63"/>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 name="Google Shape;3942;p63"/>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9" name="Google Shape;3943;p63"/>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60" name="Google Shape;3944;p63"/>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61" name="Google Shape;3945;p63"/>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62" name="Google Shape;3946;p63"/>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63" name="Google Shape;3947;p63"/>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64" name="Google Shape;3948;p63"/>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65" name="Google Shape;3949;p63"/>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66" name="Google Shape;3950;p63"/>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67" name="Google Shape;3951;p63"/>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68" name="Google Shape;3952;p63"/>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69" name="Google Shape;3953;p63"/>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70" name="Google Shape;3954;p63"/>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1" name="Google Shape;3955;p63"/>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72" name="Google Shape;3956;p63"/>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73" name="Google Shape;3957;p63"/>
            <p:cNvCxnSpPr>
              <a:stCxn id="26" idx="6"/>
              <a:endCxn id="72"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74" name="Google Shape;3958;p63"/>
            <p:cNvCxnSpPr>
              <a:stCxn id="27" idx="6"/>
              <a:endCxn id="72"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75" name="Google Shape;3959;p63"/>
            <p:cNvCxnSpPr>
              <a:stCxn id="28" idx="6"/>
              <a:endCxn id="72"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76" name="Google Shape;3960;p63"/>
            <p:cNvCxnSpPr>
              <a:stCxn id="72"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77" name="Google Shape;3961;p63"/>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78" name="Google Shape;3962;p63"/>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79" name="Google Shape;3963;p63"/>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cxnSp>
          <p:nvCxnSpPr>
            <p:cNvPr id="80" name="Google Shape;3964;p63"/>
            <p:cNvCxnSpPr>
              <a:endCxn id="19"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81" name="Google Shape;3965;p63"/>
            <p:cNvCxnSpPr>
              <a:stCxn id="14" idx="6"/>
              <a:endCxn id="19"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87" name="文本框 86"/>
          <p:cNvSpPr txBox="1"/>
          <p:nvPr/>
        </p:nvSpPr>
        <p:spPr>
          <a:xfrm>
            <a:off x="810340" y="5831659"/>
            <a:ext cx="9374800" cy="461665"/>
          </a:xfrm>
          <a:prstGeom prst="rect">
            <a:avLst/>
          </a:prstGeom>
          <a:noFill/>
        </p:spPr>
        <p:txBody>
          <a:bodyPr wrap="square" rtlCol="0">
            <a:spAutoFit/>
          </a:bodyPr>
          <a:lstStyle/>
          <a:p>
            <a:r>
              <a:rPr lang="zh-CN" altLang="en-US" dirty="0">
                <a:solidFill>
                  <a:srgbClr val="FF0000"/>
                </a:solidFill>
              </a:rPr>
              <a:t>在训练阶段使用，在测试阶段不使用！</a:t>
            </a:r>
            <a:endParaRPr lang="zh-CN" altLang="en-US" dirty="0">
              <a:solidFill>
                <a:srgbClr val="FF0000"/>
              </a:solidFill>
            </a:endParaRPr>
          </a:p>
        </p:txBody>
      </p:sp>
      <p:sp>
        <p:nvSpPr>
          <p:cNvPr id="3" name="文本框 2"/>
          <p:cNvSpPr txBox="1"/>
          <p:nvPr/>
        </p:nvSpPr>
        <p:spPr>
          <a:xfrm>
            <a:off x="810098" y="3965032"/>
            <a:ext cx="10240093" cy="1569660"/>
          </a:xfrm>
          <a:prstGeom prst="rect">
            <a:avLst/>
          </a:prstGeom>
          <a:noFill/>
        </p:spPr>
        <p:txBody>
          <a:bodyPr wrap="square">
            <a:spAutoFit/>
          </a:bodyPr>
          <a:lstStyle/>
          <a:p>
            <a:r>
              <a:rPr lang="en-US" altLang="zh-CN" b="1" kern="100" dirty="0">
                <a:latin typeface="+mj-ea"/>
                <a:ea typeface="+mj-ea"/>
                <a:cs typeface="Times New Roman" panose="02020603050405020304" pitchFamily="18" charset="0"/>
              </a:rPr>
              <a:t>Dropout</a:t>
            </a:r>
            <a:r>
              <a:rPr lang="zh-CN" altLang="zh-CN" kern="100" dirty="0">
                <a:latin typeface="+mj-ea"/>
                <a:ea typeface="+mj-ea"/>
                <a:cs typeface="Times New Roman" panose="02020603050405020304" pitchFamily="18" charset="0"/>
              </a:rPr>
              <a:t>的功能类似于正则化</a:t>
            </a:r>
            <a:r>
              <a:rPr lang="zh-CN" altLang="en-US" kern="100" dirty="0">
                <a:latin typeface="+mj-ea"/>
                <a:ea typeface="+mj-ea"/>
                <a:cs typeface="Times New Roman" panose="02020603050405020304" pitchFamily="18" charset="0"/>
              </a:rPr>
              <a:t>。</a:t>
            </a:r>
            <a:endParaRPr lang="en-US" altLang="zh-CN" kern="100" dirty="0">
              <a:latin typeface="+mj-ea"/>
              <a:ea typeface="+mj-ea"/>
              <a:cs typeface="Times New Roman" panose="02020603050405020304" pitchFamily="18" charset="0"/>
            </a:endParaRPr>
          </a:p>
          <a:p>
            <a:r>
              <a:rPr lang="zh-CN" altLang="zh-CN" kern="100" dirty="0">
                <a:latin typeface="+mj-ea"/>
                <a:ea typeface="+mj-ea"/>
                <a:cs typeface="Times New Roman" panose="02020603050405020304" pitchFamily="18" charset="0"/>
              </a:rPr>
              <a:t>与正则化不同的是，被应用的方式不同。</a:t>
            </a:r>
            <a:endParaRPr lang="en-US" altLang="zh-CN" kern="100" dirty="0">
              <a:latin typeface="+mj-ea"/>
              <a:ea typeface="+mj-ea"/>
              <a:cs typeface="Times New Roman" panose="02020603050405020304" pitchFamily="18" charset="0"/>
            </a:endParaRPr>
          </a:p>
          <a:p>
            <a:pPr marL="342900" indent="-342900">
              <a:buFont typeface="Arial" panose="020B0604020202020204" pitchFamily="34" charset="0"/>
              <a:buChar char="•"/>
            </a:pPr>
            <a:r>
              <a:rPr lang="en-US" altLang="zh-CN" sz="2400" kern="100" dirty="0">
                <a:latin typeface="+mj-ea"/>
                <a:ea typeface="+mj-ea"/>
                <a:cs typeface="Times New Roman" panose="02020603050405020304" pitchFamily="18" charset="0"/>
              </a:rPr>
              <a:t>keep-prob=1</a:t>
            </a:r>
            <a:r>
              <a:rPr lang="zh-CN" altLang="en-US" sz="2400" kern="100" dirty="0">
                <a:latin typeface="+mj-ea"/>
                <a:ea typeface="+mj-ea"/>
                <a:cs typeface="Times New Roman" panose="02020603050405020304" pitchFamily="18" charset="0"/>
              </a:rPr>
              <a:t>（没有</a:t>
            </a:r>
            <a:r>
              <a:rPr lang="en-US" altLang="zh-CN" sz="2400" kern="100" dirty="0">
                <a:latin typeface="+mj-ea"/>
                <a:ea typeface="+mj-ea"/>
                <a:cs typeface="Times New Roman" panose="02020603050405020304" pitchFamily="18" charset="0"/>
              </a:rPr>
              <a:t>dropout</a:t>
            </a:r>
            <a:r>
              <a:rPr lang="zh-CN" altLang="en-US" sz="2400" kern="100" dirty="0">
                <a:latin typeface="+mj-ea"/>
                <a:ea typeface="+mj-ea"/>
                <a:cs typeface="Times New Roman" panose="02020603050405020304" pitchFamily="18" charset="0"/>
              </a:rPr>
              <a:t>）</a:t>
            </a:r>
            <a:endParaRPr lang="en-US" altLang="zh-CN" sz="2400" kern="100" dirty="0">
              <a:latin typeface="+mj-ea"/>
              <a:ea typeface="+mj-ea"/>
              <a:cs typeface="Times New Roman" panose="02020603050405020304" pitchFamily="18" charset="0"/>
            </a:endParaRPr>
          </a:p>
          <a:p>
            <a:pPr marL="342900" indent="-342900">
              <a:buFont typeface="Arial" panose="020B0604020202020204" pitchFamily="34" charset="0"/>
              <a:buChar char="•"/>
            </a:pPr>
            <a:r>
              <a:rPr lang="en-US" altLang="zh-CN" sz="2400" kern="100" dirty="0">
                <a:latin typeface="+mj-ea"/>
                <a:ea typeface="+mj-ea"/>
                <a:cs typeface="Times New Roman" panose="02020603050405020304" pitchFamily="18" charset="0"/>
              </a:rPr>
              <a:t>keep-prob=0.5</a:t>
            </a:r>
            <a:r>
              <a:rPr lang="zh-CN" altLang="en-US" sz="2400" kern="100" dirty="0">
                <a:latin typeface="+mj-ea"/>
                <a:ea typeface="+mj-ea"/>
                <a:cs typeface="Times New Roman" panose="02020603050405020304" pitchFamily="18" charset="0"/>
              </a:rPr>
              <a:t>（常用取值，保留一半神经元）</a:t>
            </a:r>
            <a:endParaRPr lang="zh-CN" altLang="en-US" dirty="0">
              <a:latin typeface="+mj-ea"/>
              <a:ea typeface="+mj-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kern="100" dirty="0">
                <a:latin typeface="+mj-ea"/>
                <a:cs typeface="Times New Roman" panose="02020603050405020304" pitchFamily="18" charset="0"/>
                <a:sym typeface="+mn-ea"/>
              </a:rPr>
              <a:t>Early stopping</a:t>
            </a:r>
            <a:endParaRPr lang="zh-CN" altLang="en-US" dirty="0">
              <a:solidFill>
                <a:schemeClr val="tx1"/>
              </a:solidFill>
            </a:endParaRPr>
          </a:p>
        </p:txBody>
      </p:sp>
      <p:sp>
        <p:nvSpPr>
          <p:cNvPr id="99" name="矩形 98"/>
          <p:cNvSpPr/>
          <p:nvPr/>
        </p:nvSpPr>
        <p:spPr>
          <a:xfrm>
            <a:off x="665630" y="1930037"/>
            <a:ext cx="6096000" cy="461665"/>
          </a:xfrm>
          <a:prstGeom prst="rect">
            <a:avLst/>
          </a:prstGeom>
        </p:spPr>
        <p:txBody>
          <a:bodyPr>
            <a:spAutoFit/>
          </a:bodyPr>
          <a:lstStyle/>
          <a:p>
            <a:r>
              <a:rPr lang="en-US" altLang="zh-CN" b="1" kern="100" dirty="0">
                <a:latin typeface="+mj-ea"/>
                <a:ea typeface="+mj-ea"/>
                <a:cs typeface="Times New Roman" panose="02020603050405020304" pitchFamily="18" charset="0"/>
              </a:rPr>
              <a:t>Early stopping</a:t>
            </a:r>
            <a:r>
              <a:rPr lang="zh-CN" altLang="en-US" kern="100" dirty="0">
                <a:latin typeface="+mj-ea"/>
                <a:ea typeface="+mj-ea"/>
                <a:cs typeface="Times New Roman" panose="02020603050405020304" pitchFamily="18" charset="0"/>
              </a:rPr>
              <a:t>：</a:t>
            </a:r>
            <a:r>
              <a:rPr lang="zh-CN" altLang="zh-CN" kern="100" dirty="0">
                <a:latin typeface="+mj-ea"/>
                <a:ea typeface="+mj-ea"/>
                <a:cs typeface="Times New Roman" panose="02020603050405020304" pitchFamily="18" charset="0"/>
              </a:rPr>
              <a:t>提</a:t>
            </a:r>
            <a:r>
              <a:rPr lang="zh-CN" altLang="en-US" kern="100" dirty="0">
                <a:latin typeface="+mj-ea"/>
                <a:ea typeface="+mj-ea"/>
                <a:cs typeface="Times New Roman" panose="02020603050405020304" pitchFamily="18" charset="0"/>
              </a:rPr>
              <a:t>前</a:t>
            </a:r>
            <a:r>
              <a:rPr lang="zh-CN" altLang="zh-CN" kern="100" dirty="0">
                <a:latin typeface="+mj-ea"/>
                <a:ea typeface="+mj-ea"/>
                <a:cs typeface="Times New Roman" panose="02020603050405020304" pitchFamily="18" charset="0"/>
              </a:rPr>
              <a:t>停止训练</a:t>
            </a:r>
            <a:r>
              <a:rPr lang="zh-CN" altLang="en-US" kern="100" dirty="0">
                <a:latin typeface="+mj-ea"/>
                <a:ea typeface="+mj-ea"/>
                <a:cs typeface="Times New Roman" panose="02020603050405020304" pitchFamily="18" charset="0"/>
              </a:rPr>
              <a:t>。</a:t>
            </a:r>
            <a:endParaRPr lang="en-US" altLang="zh-CN" kern="100" dirty="0">
              <a:latin typeface="+mj-ea"/>
              <a:ea typeface="+mj-ea"/>
              <a:cs typeface="Times New Roman" panose="02020603050405020304" pitchFamily="18" charset="0"/>
            </a:endParaRPr>
          </a:p>
        </p:txBody>
      </p:sp>
      <p:sp>
        <p:nvSpPr>
          <p:cNvPr id="101" name="矩形 100"/>
          <p:cNvSpPr/>
          <p:nvPr/>
        </p:nvSpPr>
        <p:spPr>
          <a:xfrm>
            <a:off x="665630" y="2871951"/>
            <a:ext cx="5104535" cy="1135054"/>
          </a:xfrm>
          <a:prstGeom prst="rect">
            <a:avLst/>
          </a:prstGeom>
        </p:spPr>
        <p:txBody>
          <a:bodyPr wrap="square">
            <a:spAutoFit/>
          </a:bodyPr>
          <a:lstStyle/>
          <a:p>
            <a:pPr algn="just">
              <a:lnSpc>
                <a:spcPct val="150000"/>
              </a:lnSpc>
              <a:spcAft>
                <a:spcPts val="0"/>
              </a:spcAft>
            </a:pPr>
            <a:r>
              <a:rPr lang="en-US" altLang="zh-CN" kern="100" dirty="0">
                <a:latin typeface="+mj-ea"/>
                <a:cs typeface="Times New Roman" panose="02020603050405020304" pitchFamily="18" charset="0"/>
              </a:rPr>
              <a:t>Early stopping</a:t>
            </a:r>
            <a:r>
              <a:rPr lang="zh-CN" altLang="en-US" kern="100" dirty="0">
                <a:latin typeface="+mj-ea"/>
                <a:cs typeface="Times New Roman" panose="02020603050405020304" pitchFamily="18" charset="0"/>
              </a:rPr>
              <a:t>在验证集误差最小时停止训练。</a:t>
            </a:r>
            <a:endParaRPr lang="zh-CN" altLang="zh-CN" kern="100" dirty="0">
              <a:latin typeface="+mj-ea"/>
              <a:cs typeface="Times New Roman" panose="02020603050405020304" pitchFamily="18" charset="0"/>
            </a:endParaRPr>
          </a:p>
        </p:txBody>
      </p:sp>
      <p:pic>
        <p:nvPicPr>
          <p:cNvPr id="102" name="图片 101"/>
          <p:cNvPicPr>
            <a:picLocks noChangeAspect="1"/>
          </p:cNvPicPr>
          <p:nvPr/>
        </p:nvPicPr>
        <p:blipFill>
          <a:blip r:embed="rId1"/>
          <a:stretch>
            <a:fillRect/>
          </a:stretch>
        </p:blipFill>
        <p:spPr>
          <a:xfrm>
            <a:off x="6647964" y="2027519"/>
            <a:ext cx="4921909" cy="438748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668338" y="235898"/>
            <a:ext cx="11523662" cy="677863"/>
          </a:xfrm>
        </p:spPr>
        <p:txBody>
          <a:bodyPr/>
          <a:lstStyle/>
          <a:p>
            <a:pPr algn="l" eaLnBrk="1" hangingPunct="1"/>
            <a:r>
              <a:rPr lang="zh-CN" altLang="en-US" kern="100" dirty="0">
                <a:latin typeface="+mj-ea"/>
                <a:ea typeface="+mj-ea"/>
                <a:cs typeface="Times New Roman" panose="02020603050405020304" pitchFamily="18" charset="0"/>
              </a:rPr>
              <a:t>数据增强</a:t>
            </a:r>
            <a:endParaRPr lang="zh-CN" altLang="en-US" dirty="0">
              <a:solidFill>
                <a:schemeClr val="tx1"/>
              </a:solidFill>
            </a:endParaRPr>
          </a:p>
        </p:txBody>
      </p:sp>
      <p:pic>
        <p:nvPicPr>
          <p:cNvPr id="6" name="Picture"/>
          <p:cNvPicPr/>
          <p:nvPr/>
        </p:nvPicPr>
        <p:blipFill rotWithShape="1">
          <a:blip r:embed="rId1" cstate="screen"/>
          <a:srcRect t="2544" r="8254" b="10405"/>
          <a:stretch>
            <a:fillRect/>
          </a:stretch>
        </p:blipFill>
        <p:spPr bwMode="auto">
          <a:xfrm>
            <a:off x="2904958" y="2999496"/>
            <a:ext cx="5622925" cy="2970213"/>
          </a:xfrm>
          <a:prstGeom prst="rect">
            <a:avLst/>
          </a:prstGeom>
          <a:noFill/>
          <a:ln>
            <a:noFill/>
          </a:ln>
        </p:spPr>
      </p:pic>
      <p:sp>
        <p:nvSpPr>
          <p:cNvPr id="3" name="矩形 2"/>
          <p:cNvSpPr/>
          <p:nvPr/>
        </p:nvSpPr>
        <p:spPr>
          <a:xfrm>
            <a:off x="2946869" y="1890777"/>
            <a:ext cx="6340197" cy="461665"/>
          </a:xfrm>
          <a:prstGeom prst="rect">
            <a:avLst/>
          </a:prstGeom>
        </p:spPr>
        <p:txBody>
          <a:bodyPr wrap="none">
            <a:spAutoFit/>
          </a:bodyPr>
          <a:lstStyle/>
          <a:p>
            <a:r>
              <a:rPr lang="zh-CN" altLang="en-US" kern="100" dirty="0">
                <a:latin typeface="+mj-ea"/>
                <a:ea typeface="+mj-ea"/>
                <a:cs typeface="Times New Roman" panose="02020603050405020304" pitchFamily="18" charset="0"/>
              </a:rPr>
              <a:t>数据增强：</a:t>
            </a:r>
            <a:r>
              <a:rPr lang="zh-CN" altLang="zh-CN" kern="100" dirty="0">
                <a:latin typeface="+mj-ea"/>
                <a:ea typeface="+mj-ea"/>
                <a:cs typeface="Times New Roman" panose="02020603050405020304" pitchFamily="18" charset="0"/>
              </a:rPr>
              <a:t>随意翻转和裁剪</a:t>
            </a:r>
            <a:r>
              <a:rPr lang="zh-CN" altLang="en-US" kern="100" dirty="0">
                <a:latin typeface="+mj-ea"/>
                <a:ea typeface="+mj-ea"/>
                <a:cs typeface="Times New Roman" panose="02020603050405020304" pitchFamily="18" charset="0"/>
              </a:rPr>
              <a:t>、扭曲变形</a:t>
            </a:r>
            <a:r>
              <a:rPr lang="zh-CN" altLang="zh-CN" kern="100" dirty="0">
                <a:latin typeface="+mj-ea"/>
                <a:ea typeface="+mj-ea"/>
                <a:cs typeface="Times New Roman" panose="02020603050405020304" pitchFamily="18" charset="0"/>
              </a:rPr>
              <a:t>图片</a:t>
            </a:r>
            <a:r>
              <a:rPr lang="zh-CN" altLang="en-US" kern="100" dirty="0">
                <a:latin typeface="+mj-ea"/>
                <a:ea typeface="+mj-ea"/>
                <a:cs typeface="Times New Roman" panose="02020603050405020304" pitchFamily="18" charset="0"/>
              </a:rPr>
              <a:t>。</a:t>
            </a:r>
            <a:endParaRPr lang="zh-CN" altLang="en-US" dirty="0">
              <a:latin typeface="+mj-ea"/>
              <a:ea typeface="+mj-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68338" y="197536"/>
            <a:ext cx="11523662" cy="677863"/>
          </a:xfrm>
        </p:spPr>
        <p:txBody>
          <a:bodyPr/>
          <a:lstStyle/>
          <a:p>
            <a:pPr algn="l"/>
            <a:r>
              <a:rPr lang="zh-CN" altLang="en-US" dirty="0">
                <a:solidFill>
                  <a:srgbClr val="000000"/>
                </a:solidFill>
                <a:latin typeface="Verdana" panose="020B0604030504040204" pitchFamily="34" charset="0"/>
              </a:rPr>
              <a:t>优化器</a:t>
            </a:r>
            <a:endParaRPr lang="zh-CN" altLang="en-US" dirty="0">
              <a:solidFill>
                <a:srgbClr val="000000"/>
              </a:solidFill>
              <a:latin typeface="Verdana" panose="020B0604030504040204" pitchFamily="34" charset="0"/>
            </a:endParaRPr>
          </a:p>
        </p:txBody>
      </p:sp>
      <p:sp>
        <p:nvSpPr>
          <p:cNvPr id="4" name="文本框 3"/>
          <p:cNvSpPr txBox="1"/>
          <p:nvPr/>
        </p:nvSpPr>
        <p:spPr>
          <a:xfrm>
            <a:off x="668337" y="1433521"/>
            <a:ext cx="9179855" cy="461665"/>
          </a:xfrm>
          <a:prstGeom prst="rect">
            <a:avLst/>
          </a:prstGeom>
          <a:noFill/>
        </p:spPr>
        <p:txBody>
          <a:bodyPr wrap="square">
            <a:spAutoFit/>
          </a:bodyPr>
          <a:lstStyle/>
          <a:p>
            <a:r>
              <a:rPr lang="en-US" altLang="zh-CN" b="1" dirty="0">
                <a:solidFill>
                  <a:srgbClr val="000000"/>
                </a:solidFill>
                <a:latin typeface="Verdana" panose="020B0604030504040204" pitchFamily="34" charset="0"/>
              </a:rPr>
              <a:t>1.SGD</a:t>
            </a:r>
            <a:r>
              <a:rPr lang="zh-CN" altLang="en-US" b="1" dirty="0">
                <a:solidFill>
                  <a:srgbClr val="000000"/>
                </a:solidFill>
                <a:latin typeface="Verdana" panose="020B0604030504040204" pitchFamily="34" charset="0"/>
              </a:rPr>
              <a:t>（</a:t>
            </a:r>
            <a:r>
              <a:rPr lang="en-US" altLang="zh-CN" b="1" dirty="0">
                <a:solidFill>
                  <a:srgbClr val="000000"/>
                </a:solidFill>
                <a:latin typeface="Verdana" panose="020B0604030504040204" pitchFamily="34" charset="0"/>
              </a:rPr>
              <a:t>Stochastic Gradient Descent</a:t>
            </a:r>
            <a:r>
              <a:rPr lang="zh-CN" altLang="en-US" b="1" dirty="0">
                <a:solidFill>
                  <a:srgbClr val="000000"/>
                </a:solidFill>
                <a:latin typeface="Verdana" panose="020B0604030504040204" pitchFamily="34" charset="0"/>
              </a:rPr>
              <a:t>，随机梯度下降）</a:t>
            </a:r>
            <a:endParaRPr lang="zh-CN" altLang="en-US" b="1" dirty="0"/>
          </a:p>
        </p:txBody>
      </p:sp>
      <p:sp>
        <p:nvSpPr>
          <p:cNvPr id="3" name="矩形 2"/>
          <p:cNvSpPr/>
          <p:nvPr/>
        </p:nvSpPr>
        <p:spPr>
          <a:xfrm>
            <a:off x="668020" y="2106295"/>
            <a:ext cx="10865485" cy="829945"/>
          </a:xfrm>
          <a:prstGeom prst="rect">
            <a:avLst/>
          </a:prstGeom>
        </p:spPr>
        <p:txBody>
          <a:bodyPr wrap="square">
            <a:spAutoFit/>
          </a:bodyPr>
          <a:lstStyle/>
          <a:p>
            <a:r>
              <a:rPr lang="zh-CN" altLang="zh-CN" kern="100" dirty="0">
                <a:latin typeface="微软雅黑" panose="020B0503020204020204" pitchFamily="34" charset="-122"/>
                <a:cs typeface="Times New Roman" panose="02020603050405020304" pitchFamily="18" charset="0"/>
              </a:rPr>
              <a:t>梯度下降的每一步中，</a:t>
            </a:r>
            <a:r>
              <a:rPr lang="zh-CN" altLang="en-US" kern="100" dirty="0">
                <a:latin typeface="微软雅黑" panose="020B0503020204020204" pitchFamily="34" charset="-122"/>
                <a:cs typeface="Times New Roman" panose="02020603050405020304" pitchFamily="18" charset="0"/>
              </a:rPr>
              <a:t>用到一个样本的梯度，</a:t>
            </a:r>
            <a:r>
              <a:rPr lang="zh-CN" altLang="zh-CN" kern="100" dirty="0">
                <a:latin typeface="微软雅黑" panose="020B0503020204020204" pitchFamily="34" charset="-122"/>
                <a:cs typeface="Times New Roman" panose="02020603050405020304" pitchFamily="18" charset="0"/>
              </a:rPr>
              <a:t>在每一次计算之后便更新参数，而不需要</a:t>
            </a:r>
            <a:r>
              <a:rPr lang="zh-CN" altLang="en-US" kern="100" dirty="0">
                <a:latin typeface="微软雅黑" panose="020B0503020204020204" pitchFamily="34" charset="-122"/>
                <a:cs typeface="Times New Roman" panose="02020603050405020304" pitchFamily="18" charset="0"/>
              </a:rPr>
              <a:t>求</a:t>
            </a:r>
            <a:r>
              <a:rPr lang="zh-CN" altLang="zh-CN" kern="100" dirty="0">
                <a:latin typeface="微软雅黑" panose="020B0503020204020204" pitchFamily="34" charset="-122"/>
                <a:cs typeface="Times New Roman" panose="02020603050405020304" pitchFamily="18" charset="0"/>
              </a:rPr>
              <a:t>训练集所有</a:t>
            </a:r>
            <a:r>
              <a:rPr lang="zh-CN" altLang="en-US" kern="100" dirty="0">
                <a:latin typeface="微软雅黑" panose="020B0503020204020204" pitchFamily="34" charset="-122"/>
                <a:cs typeface="Times New Roman" panose="02020603050405020304" pitchFamily="18" charset="0"/>
              </a:rPr>
              <a:t>样本</a:t>
            </a:r>
            <a:r>
              <a:rPr lang="zh-CN" altLang="zh-CN" kern="100" dirty="0">
                <a:latin typeface="微软雅黑" panose="020B0503020204020204" pitchFamily="34" charset="-122"/>
                <a:cs typeface="Times New Roman" panose="02020603050405020304" pitchFamily="18" charset="0"/>
              </a:rPr>
              <a:t>的</a:t>
            </a:r>
            <a:r>
              <a:rPr lang="zh-CN" altLang="en-US" kern="100" dirty="0">
                <a:latin typeface="微软雅黑" panose="020B0503020204020204" pitchFamily="34" charset="-122"/>
                <a:cs typeface="Times New Roman" panose="02020603050405020304" pitchFamily="18" charset="0"/>
              </a:rPr>
              <a:t>梯度。</a:t>
            </a:r>
            <a:endParaRPr lang="zh-CN" altLang="en-US" kern="100" dirty="0">
              <a:latin typeface="微软雅黑" panose="020B0503020204020204" pitchFamily="34" charset="-122"/>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68338" y="197536"/>
            <a:ext cx="11523662" cy="677863"/>
          </a:xfrm>
        </p:spPr>
        <p:txBody>
          <a:bodyPr/>
          <a:lstStyle/>
          <a:p>
            <a:pPr algn="l"/>
            <a:r>
              <a:rPr lang="zh-CN" altLang="en-US" dirty="0">
                <a:solidFill>
                  <a:srgbClr val="000000"/>
                </a:solidFill>
                <a:latin typeface="Verdana" panose="020B0604030504040204" pitchFamily="34" charset="0"/>
              </a:rPr>
              <a:t>优化器</a:t>
            </a:r>
            <a:endParaRPr lang="zh-CN" altLang="en-US" dirty="0">
              <a:solidFill>
                <a:srgbClr val="000000"/>
              </a:solidFill>
              <a:latin typeface="Verdana" panose="020B0604030504040204" pitchFamily="34" charset="0"/>
            </a:endParaRPr>
          </a:p>
        </p:txBody>
      </p:sp>
      <mc:AlternateContent xmlns:mc="http://schemas.openxmlformats.org/markup-compatibility/2006">
        <mc:Choice xmlns:a14="http://schemas.microsoft.com/office/drawing/2010/main" Requires="a14">
          <p:sp>
            <p:nvSpPr>
              <p:cNvPr id="16" name="文本框 15"/>
              <p:cNvSpPr txBox="1"/>
              <p:nvPr/>
            </p:nvSpPr>
            <p:spPr>
              <a:xfrm>
                <a:off x="628650" y="2074593"/>
                <a:ext cx="5467350" cy="4585871"/>
              </a:xfrm>
              <a:prstGeom prst="rect">
                <a:avLst/>
              </a:prstGeom>
              <a:noFill/>
            </p:spPr>
            <p:txBody>
              <a:bodyPr wrap="square">
                <a:spAutoFit/>
              </a:bodyPr>
              <a:lstStyle/>
              <a:p>
                <a:r>
                  <a:rPr lang="zh-CN" altLang="en-US" dirty="0"/>
                  <a:t>       梯度下降算法在进⾏⽹络训练时，会遇到鞍点，局部极⼩值这些问题，那我们怎么改进</a:t>
                </a:r>
                <a:r>
                  <a:rPr lang="en-US" altLang="zh-CN" dirty="0"/>
                  <a:t>SGD</a:t>
                </a:r>
                <a:r>
                  <a:rPr lang="zh-CN" altLang="en-US" dirty="0"/>
                  <a:t>呢？ </a:t>
                </a:r>
                <a:endParaRPr lang="en-US" altLang="zh-CN" dirty="0"/>
              </a:p>
              <a:p>
                <a14:m>
                  <m:oMathPara xmlns:m="http://schemas.openxmlformats.org/officeDocument/2006/math">
                    <m:oMathParaPr>
                      <m:jc m:val="centerGroup"/>
                    </m:oMathParaPr>
                    <m:oMath xmlns:m="http://schemas.openxmlformats.org/officeDocument/2006/math">
                      <m:sSub>
                        <m:sSubPr>
                          <m:ctrlPr>
                            <a:rPr lang="zh-CN" altLang="zh-CN" sz="2400" i="1" kern="100" smtClean="0">
                              <a:effectLst/>
                              <a:latin typeface="Cambria Math" panose="02040503050406030204" pitchFamily="18" charset="0"/>
                              <a:ea typeface="+mj-ea"/>
                              <a:cs typeface="Times New Roman" panose="02020603050405020304" pitchFamily="18" charset="0"/>
                            </a:rPr>
                          </m:ctrlPr>
                        </m:sSubPr>
                        <m:e>
                          <m:r>
                            <a:rPr lang="en-US" altLang="zh-CN" sz="2400" i="1" kern="100">
                              <a:effectLst/>
                              <a:latin typeface="Cambria Math" panose="02040503050406030204" pitchFamily="18" charset="0"/>
                              <a:ea typeface="+mj-ea"/>
                              <a:cs typeface="Times New Roman" panose="02020603050405020304" pitchFamily="18" charset="0"/>
                            </a:rPr>
                            <m:t>𝑣</m:t>
                          </m:r>
                        </m:e>
                        <m:sub>
                          <m:r>
                            <a:rPr lang="en-US" altLang="zh-CN" sz="2400" i="1" kern="100">
                              <a:effectLst/>
                              <a:latin typeface="Cambria Math" panose="02040503050406030204" pitchFamily="18" charset="0"/>
                              <a:ea typeface="+mj-ea"/>
                              <a:cs typeface="Times New Roman" panose="02020603050405020304" pitchFamily="18" charset="0"/>
                            </a:rPr>
                            <m:t>𝑑𝑊</m:t>
                          </m:r>
                        </m:sub>
                      </m:sSub>
                      <m:r>
                        <a:rPr lang="en-US" altLang="zh-CN" sz="2400" i="1" kern="100">
                          <a:effectLst/>
                          <a:latin typeface="Cambria Math" panose="02040503050406030204" pitchFamily="18" charset="0"/>
                          <a:ea typeface="+mj-ea"/>
                          <a:cs typeface="Times New Roman" panose="02020603050405020304" pitchFamily="18" charset="0"/>
                        </a:rPr>
                        <m:t>=</m:t>
                      </m:r>
                      <m:r>
                        <a:rPr lang="en-US" altLang="zh-CN" sz="2400" i="1" kern="100">
                          <a:effectLst/>
                          <a:latin typeface="Cambria Math" panose="02040503050406030204" pitchFamily="18" charset="0"/>
                          <a:ea typeface="+mj-ea"/>
                          <a:cs typeface="Times New Roman" panose="02020603050405020304" pitchFamily="18" charset="0"/>
                        </a:rPr>
                        <m:t>𝛽</m:t>
                      </m:r>
                      <m:sSub>
                        <m:sSubPr>
                          <m:ctrlPr>
                            <a:rPr lang="zh-CN" altLang="zh-CN" sz="2400" i="1" kern="100">
                              <a:effectLst/>
                              <a:latin typeface="Cambria Math" panose="02040503050406030204" pitchFamily="18" charset="0"/>
                              <a:ea typeface="+mj-ea"/>
                              <a:cs typeface="Times New Roman" panose="02020603050405020304" pitchFamily="18" charset="0"/>
                            </a:rPr>
                          </m:ctrlPr>
                        </m:sSubPr>
                        <m:e>
                          <m:r>
                            <a:rPr lang="en-US" altLang="zh-CN" sz="2400" i="1" kern="100">
                              <a:effectLst/>
                              <a:latin typeface="Cambria Math" panose="02040503050406030204" pitchFamily="18" charset="0"/>
                              <a:ea typeface="+mj-ea"/>
                              <a:cs typeface="Times New Roman" panose="02020603050405020304" pitchFamily="18" charset="0"/>
                            </a:rPr>
                            <m:t>𝑣</m:t>
                          </m:r>
                        </m:e>
                        <m:sub>
                          <m:r>
                            <a:rPr lang="en-US" altLang="zh-CN" sz="2400" i="1" kern="100">
                              <a:effectLst/>
                              <a:latin typeface="Cambria Math" panose="02040503050406030204" pitchFamily="18" charset="0"/>
                              <a:ea typeface="+mj-ea"/>
                              <a:cs typeface="Times New Roman" panose="02020603050405020304" pitchFamily="18" charset="0"/>
                            </a:rPr>
                            <m:t>𝑑𝑊</m:t>
                          </m:r>
                        </m:sub>
                      </m:sSub>
                      <m:r>
                        <a:rPr lang="en-US" altLang="zh-CN" sz="2400" i="1" kern="100">
                          <a:effectLst/>
                          <a:latin typeface="Cambria Math" panose="02040503050406030204" pitchFamily="18" charset="0"/>
                          <a:ea typeface="+mj-ea"/>
                          <a:cs typeface="Times New Roman" panose="02020603050405020304" pitchFamily="18" charset="0"/>
                        </a:rPr>
                        <m:t>+</m:t>
                      </m:r>
                      <m:d>
                        <m:dPr>
                          <m:ctrlPr>
                            <a:rPr lang="zh-CN" altLang="zh-CN" sz="2400" i="1" kern="100">
                              <a:effectLst/>
                              <a:latin typeface="Cambria Math" panose="02040503050406030204" pitchFamily="18" charset="0"/>
                              <a:ea typeface="+mj-ea"/>
                              <a:cs typeface="Times New Roman" panose="02020603050405020304" pitchFamily="18" charset="0"/>
                            </a:rPr>
                          </m:ctrlPr>
                        </m:dPr>
                        <m:e>
                          <m:r>
                            <a:rPr lang="en-US" altLang="zh-CN" sz="2400" i="1" kern="100">
                              <a:effectLst/>
                              <a:latin typeface="Cambria Math" panose="02040503050406030204" pitchFamily="18" charset="0"/>
                              <a:ea typeface="+mj-ea"/>
                              <a:cs typeface="Times New Roman" panose="02020603050405020304" pitchFamily="18" charset="0"/>
                            </a:rPr>
                            <m:t>1</m:t>
                          </m:r>
                          <m:r>
                            <a:rPr lang="en-US" altLang="zh-CN" sz="2400" i="1" kern="100">
                              <a:effectLst/>
                              <a:latin typeface="Cambria Math" panose="02040503050406030204" pitchFamily="18" charset="0"/>
                              <a:ea typeface="+mj-ea"/>
                              <a:cs typeface="Times New Roman" panose="02020603050405020304" pitchFamily="18" charset="0"/>
                            </a:rPr>
                            <m:t>−</m:t>
                          </m:r>
                          <m:r>
                            <a:rPr lang="en-US" altLang="zh-CN" sz="2400" i="1" kern="100">
                              <a:effectLst/>
                              <a:latin typeface="Cambria Math" panose="02040503050406030204" pitchFamily="18" charset="0"/>
                              <a:ea typeface="+mj-ea"/>
                              <a:cs typeface="Times New Roman" panose="02020603050405020304" pitchFamily="18" charset="0"/>
                            </a:rPr>
                            <m:t>𝛽</m:t>
                          </m:r>
                        </m:e>
                      </m:d>
                      <m:r>
                        <a:rPr lang="en-US" altLang="zh-CN" sz="2400" i="1" kern="100">
                          <a:effectLst/>
                          <a:latin typeface="Cambria Math" panose="02040503050406030204" pitchFamily="18" charset="0"/>
                          <a:ea typeface="+mj-ea"/>
                          <a:cs typeface="Times New Roman" panose="02020603050405020304" pitchFamily="18" charset="0"/>
                        </a:rPr>
                        <m:t>𝑑𝑊</m:t>
                      </m:r>
                      <m:r>
                        <a:rPr lang="zh-CN" altLang="en-US" i="1" kern="100">
                          <a:latin typeface="Cambria Math" panose="02040503050406030204" pitchFamily="18" charset="0"/>
                          <a:ea typeface="+mj-ea"/>
                          <a:cs typeface="Times New Roman" panose="02020603050405020304" pitchFamily="18" charset="0"/>
                        </a:rPr>
                        <m:t>，</m:t>
                      </m:r>
                    </m:oMath>
                  </m:oMathPara>
                </a14:m>
                <a:endParaRPr lang="en-US" altLang="zh-CN" i="1" kern="100" dirty="0">
                  <a:latin typeface="Cambria Math" panose="02040503050406030204" pitchFamily="18" charset="0"/>
                  <a:ea typeface="+mj-ea"/>
                  <a:cs typeface="Times New Roman" panose="02020603050405020304" pitchFamily="18" charset="0"/>
                </a:endParaRPr>
              </a:p>
              <a:p>
                <a14:m>
                  <m:oMath xmlns:m="http://schemas.openxmlformats.org/officeDocument/2006/math">
                    <m:sSub>
                      <m:sSubPr>
                        <m:ctrlPr>
                          <a:rPr lang="zh-CN" altLang="zh-CN" sz="2400" i="1" kern="100">
                            <a:effectLst/>
                            <a:latin typeface="Cambria Math" panose="02040503050406030204" pitchFamily="18" charset="0"/>
                            <a:ea typeface="+mj-ea"/>
                            <a:cs typeface="Times New Roman" panose="02020603050405020304" pitchFamily="18" charset="0"/>
                          </a:rPr>
                        </m:ctrlPr>
                      </m:sSubPr>
                      <m:e>
                        <m:r>
                          <a:rPr lang="en-US" altLang="zh-CN" sz="2400" b="0" i="1" kern="100" smtClean="0">
                            <a:effectLst/>
                            <a:latin typeface="Cambria Math" panose="02040503050406030204" pitchFamily="18" charset="0"/>
                            <a:ea typeface="+mj-ea"/>
                            <a:cs typeface="Times New Roman" panose="02020603050405020304" pitchFamily="18" charset="0"/>
                          </a:rPr>
                          <m:t>           </m:t>
                        </m:r>
                        <m:r>
                          <a:rPr lang="en-US" altLang="zh-CN" sz="2400" i="1" kern="100">
                            <a:effectLst/>
                            <a:latin typeface="Cambria Math" panose="02040503050406030204" pitchFamily="18" charset="0"/>
                            <a:ea typeface="+mj-ea"/>
                            <a:cs typeface="Times New Roman" panose="02020603050405020304" pitchFamily="18" charset="0"/>
                          </a:rPr>
                          <m:t>𝑣</m:t>
                        </m:r>
                      </m:e>
                      <m:sub>
                        <m:r>
                          <a:rPr lang="en-US" altLang="zh-CN" sz="2400" i="1" kern="100">
                            <a:effectLst/>
                            <a:latin typeface="Cambria Math" panose="02040503050406030204" pitchFamily="18" charset="0"/>
                            <a:ea typeface="+mj-ea"/>
                            <a:cs typeface="Times New Roman" panose="02020603050405020304" pitchFamily="18" charset="0"/>
                          </a:rPr>
                          <m:t>𝑑𝑏</m:t>
                        </m:r>
                      </m:sub>
                    </m:sSub>
                    <m:r>
                      <a:rPr lang="en-US" altLang="zh-CN" sz="2400" i="1" kern="100">
                        <a:effectLst/>
                        <a:latin typeface="Cambria Math" panose="02040503050406030204" pitchFamily="18" charset="0"/>
                        <a:ea typeface="+mj-ea"/>
                        <a:cs typeface="Times New Roman" panose="02020603050405020304" pitchFamily="18" charset="0"/>
                      </a:rPr>
                      <m:t>=</m:t>
                    </m:r>
                    <m:r>
                      <a:rPr lang="en-US" altLang="zh-CN" sz="2400" i="1" kern="100">
                        <a:effectLst/>
                        <a:latin typeface="Cambria Math" panose="02040503050406030204" pitchFamily="18" charset="0"/>
                        <a:ea typeface="+mj-ea"/>
                        <a:cs typeface="Times New Roman" panose="02020603050405020304" pitchFamily="18" charset="0"/>
                      </a:rPr>
                      <m:t>𝛽</m:t>
                    </m:r>
                    <m:sSub>
                      <m:sSubPr>
                        <m:ctrlPr>
                          <a:rPr lang="zh-CN" altLang="zh-CN" sz="2400" i="1" kern="100">
                            <a:effectLst/>
                            <a:latin typeface="Cambria Math" panose="02040503050406030204" pitchFamily="18" charset="0"/>
                            <a:ea typeface="+mj-ea"/>
                            <a:cs typeface="Times New Roman" panose="02020603050405020304" pitchFamily="18" charset="0"/>
                          </a:rPr>
                        </m:ctrlPr>
                      </m:sSubPr>
                      <m:e>
                        <m:r>
                          <a:rPr lang="en-US" altLang="zh-CN" sz="2400" i="1" kern="100">
                            <a:effectLst/>
                            <a:latin typeface="Cambria Math" panose="02040503050406030204" pitchFamily="18" charset="0"/>
                            <a:ea typeface="+mj-ea"/>
                            <a:cs typeface="Times New Roman" panose="02020603050405020304" pitchFamily="18" charset="0"/>
                          </a:rPr>
                          <m:t>𝑣</m:t>
                        </m:r>
                      </m:e>
                      <m:sub>
                        <m:r>
                          <a:rPr lang="en-US" altLang="zh-CN" sz="2400" i="1" kern="100">
                            <a:effectLst/>
                            <a:latin typeface="Cambria Math" panose="02040503050406030204" pitchFamily="18" charset="0"/>
                            <a:ea typeface="+mj-ea"/>
                            <a:cs typeface="Times New Roman" panose="02020603050405020304" pitchFamily="18" charset="0"/>
                          </a:rPr>
                          <m:t>𝑑𝑏</m:t>
                        </m:r>
                      </m:sub>
                    </m:sSub>
                    <m:r>
                      <a:rPr lang="en-US" altLang="zh-CN" sz="2400" i="1" kern="100">
                        <a:effectLst/>
                        <a:latin typeface="Cambria Math" panose="02040503050406030204" pitchFamily="18" charset="0"/>
                        <a:ea typeface="+mj-ea"/>
                        <a:cs typeface="Times New Roman" panose="02020603050405020304" pitchFamily="18" charset="0"/>
                      </a:rPr>
                      <m:t>+(</m:t>
                    </m:r>
                    <m:r>
                      <a:rPr lang="en-US" altLang="zh-CN" sz="2400" i="1" kern="100">
                        <a:effectLst/>
                        <a:latin typeface="Cambria Math" panose="02040503050406030204" pitchFamily="18" charset="0"/>
                        <a:ea typeface="+mj-ea"/>
                        <a:cs typeface="Times New Roman" panose="02020603050405020304" pitchFamily="18" charset="0"/>
                      </a:rPr>
                      <m:t>1</m:t>
                    </m:r>
                    <m:r>
                      <a:rPr lang="en-US" altLang="zh-CN" sz="2400" i="1" kern="100">
                        <a:effectLst/>
                        <a:latin typeface="Cambria Math" panose="02040503050406030204" pitchFamily="18" charset="0"/>
                        <a:ea typeface="+mj-ea"/>
                        <a:cs typeface="Times New Roman" panose="02020603050405020304" pitchFamily="18" charset="0"/>
                      </a:rPr>
                      <m:t>−</m:t>
                    </m:r>
                    <m:r>
                      <a:rPr lang="en-US" altLang="zh-CN" sz="2400" i="1" kern="100">
                        <a:effectLst/>
                        <a:latin typeface="Cambria Math" panose="02040503050406030204" pitchFamily="18" charset="0"/>
                        <a:ea typeface="+mj-ea"/>
                        <a:cs typeface="Times New Roman" panose="02020603050405020304" pitchFamily="18" charset="0"/>
                      </a:rPr>
                      <m:t>𝛽</m:t>
                    </m:r>
                    <m:r>
                      <a:rPr lang="en-US" altLang="zh-CN" sz="2400" i="1" kern="100">
                        <a:effectLst/>
                        <a:latin typeface="Cambria Math" panose="02040503050406030204" pitchFamily="18" charset="0"/>
                        <a:ea typeface="+mj-ea"/>
                        <a:cs typeface="Times New Roman" panose="02020603050405020304" pitchFamily="18" charset="0"/>
                      </a:rPr>
                      <m:t>)</m:t>
                    </m:r>
                    <m:r>
                      <a:rPr lang="en-US" altLang="zh-CN" sz="2400" i="1" kern="100">
                        <a:effectLst/>
                        <a:latin typeface="Cambria Math" panose="02040503050406030204" pitchFamily="18" charset="0"/>
                        <a:ea typeface="+mj-ea"/>
                        <a:cs typeface="Times New Roman" panose="02020603050405020304" pitchFamily="18" charset="0"/>
                      </a:rPr>
                      <m:t>𝑑𝑏</m:t>
                    </m:r>
                  </m:oMath>
                </a14:m>
                <a:r>
                  <a:rPr lang="zh-CN" altLang="zh-CN" sz="2400" kern="100" dirty="0">
                    <a:effectLst/>
                    <a:latin typeface="+mj-ea"/>
                    <a:ea typeface="+mj-ea"/>
                    <a:cs typeface="Times New Roman" panose="02020603050405020304" pitchFamily="18" charset="0"/>
                  </a:rPr>
                  <a:t>，</a:t>
                </a:r>
                <a:endParaRPr lang="en-US" altLang="zh-CN" kern="100" dirty="0">
                  <a:latin typeface="+mj-ea"/>
                  <a:ea typeface="+mj-ea"/>
                  <a:cs typeface="Times New Roman" panose="02020603050405020304" pitchFamily="18" charset="0"/>
                </a:endParaRPr>
              </a:p>
              <a:p>
                <a14:m>
                  <m:oMath xmlns:m="http://schemas.openxmlformats.org/officeDocument/2006/math">
                    <m:r>
                      <a:rPr lang="en-US" altLang="zh-CN" sz="2400" b="0" i="1" kern="100" smtClean="0">
                        <a:effectLst/>
                        <a:latin typeface="Cambria Math" panose="02040503050406030204" pitchFamily="18" charset="0"/>
                        <a:ea typeface="+mj-ea"/>
                        <a:cs typeface="Times New Roman" panose="02020603050405020304" pitchFamily="18" charset="0"/>
                      </a:rPr>
                      <m:t>           </m:t>
                    </m:r>
                    <m:r>
                      <a:rPr lang="en-US" altLang="zh-CN" sz="2400" i="1" kern="100">
                        <a:effectLst/>
                        <a:latin typeface="Cambria Math" panose="02040503050406030204" pitchFamily="18" charset="0"/>
                        <a:ea typeface="+mj-ea"/>
                        <a:cs typeface="Times New Roman" panose="02020603050405020304" pitchFamily="18" charset="0"/>
                      </a:rPr>
                      <m:t>𝑊</m:t>
                    </m:r>
                    <m:r>
                      <a:rPr lang="en-US" altLang="zh-CN" sz="2400" i="1" kern="100">
                        <a:effectLst/>
                        <a:latin typeface="Cambria Math" panose="02040503050406030204" pitchFamily="18" charset="0"/>
                        <a:ea typeface="+mj-ea"/>
                        <a:cs typeface="Times New Roman" panose="02020603050405020304" pitchFamily="18" charset="0"/>
                      </a:rPr>
                      <m:t>=</m:t>
                    </m:r>
                    <m:r>
                      <a:rPr lang="en-US" altLang="zh-CN" sz="2400" i="1" kern="100">
                        <a:effectLst/>
                        <a:latin typeface="Cambria Math" panose="02040503050406030204" pitchFamily="18" charset="0"/>
                        <a:ea typeface="+mj-ea"/>
                        <a:cs typeface="Times New Roman" panose="02020603050405020304" pitchFamily="18" charset="0"/>
                      </a:rPr>
                      <m:t>𝑊</m:t>
                    </m:r>
                    <m:r>
                      <a:rPr lang="en-US" altLang="zh-CN" sz="2400" i="1" kern="100">
                        <a:effectLst/>
                        <a:latin typeface="Cambria Math" panose="02040503050406030204" pitchFamily="18" charset="0"/>
                        <a:ea typeface="+mj-ea"/>
                        <a:cs typeface="Times New Roman" panose="02020603050405020304" pitchFamily="18" charset="0"/>
                      </a:rPr>
                      <m:t>−</m:t>
                    </m:r>
                    <m:r>
                      <a:rPr lang="en-US" altLang="zh-CN" sz="2400" i="1" kern="100">
                        <a:effectLst/>
                        <a:latin typeface="Cambria Math" panose="02040503050406030204" pitchFamily="18" charset="0"/>
                        <a:ea typeface="+mj-ea"/>
                        <a:cs typeface="Times New Roman" panose="02020603050405020304" pitchFamily="18" charset="0"/>
                      </a:rPr>
                      <m:t>𝑎</m:t>
                    </m:r>
                    <m:sSub>
                      <m:sSubPr>
                        <m:ctrlPr>
                          <a:rPr lang="zh-CN" altLang="zh-CN" sz="2400" i="1" kern="100">
                            <a:effectLst/>
                            <a:latin typeface="Cambria Math" panose="02040503050406030204" pitchFamily="18" charset="0"/>
                            <a:ea typeface="+mj-ea"/>
                            <a:cs typeface="Times New Roman" panose="02020603050405020304" pitchFamily="18" charset="0"/>
                          </a:rPr>
                        </m:ctrlPr>
                      </m:sSubPr>
                      <m:e>
                        <m:r>
                          <a:rPr lang="en-US" altLang="zh-CN" sz="2400" i="1" kern="100">
                            <a:effectLst/>
                            <a:latin typeface="Cambria Math" panose="02040503050406030204" pitchFamily="18" charset="0"/>
                            <a:ea typeface="+mj-ea"/>
                            <a:cs typeface="Times New Roman" panose="02020603050405020304" pitchFamily="18" charset="0"/>
                          </a:rPr>
                          <m:t>𝑣</m:t>
                        </m:r>
                      </m:e>
                      <m:sub>
                        <m:r>
                          <a:rPr lang="en-US" altLang="zh-CN" sz="2400" i="1" kern="100">
                            <a:effectLst/>
                            <a:latin typeface="Cambria Math" panose="02040503050406030204" pitchFamily="18" charset="0"/>
                            <a:ea typeface="+mj-ea"/>
                            <a:cs typeface="Times New Roman" panose="02020603050405020304" pitchFamily="18" charset="0"/>
                          </a:rPr>
                          <m:t>𝑑𝑊</m:t>
                        </m:r>
                      </m:sub>
                    </m:sSub>
                  </m:oMath>
                </a14:m>
                <a:r>
                  <a:rPr lang="zh-CN" altLang="zh-CN" sz="2400" kern="100" dirty="0">
                    <a:effectLst/>
                    <a:latin typeface="+mj-ea"/>
                    <a:ea typeface="+mj-ea"/>
                    <a:cs typeface="Times New Roman" panose="02020603050405020304" pitchFamily="18" charset="0"/>
                  </a:rPr>
                  <a:t>，</a:t>
                </a:r>
                <a:endParaRPr lang="en-US" altLang="zh-CN" kern="100" dirty="0">
                  <a:latin typeface="+mj-ea"/>
                  <a:ea typeface="+mj-ea"/>
                  <a:cs typeface="Times New Roman" panose="02020603050405020304" pitchFamily="18" charset="0"/>
                </a:endParaRPr>
              </a:p>
              <a:p>
                <a:r>
                  <a:rPr lang="en-US" altLang="zh-CN" sz="2400" kern="100" dirty="0">
                    <a:effectLst/>
                    <a:ea typeface="+mj-ea"/>
                    <a:cs typeface="Times New Roman" panose="02020603050405020304" pitchFamily="18" charset="0"/>
                  </a:rPr>
                  <a:t>         </a:t>
                </a:r>
                <a14:m>
                  <m:oMath xmlns:m="http://schemas.openxmlformats.org/officeDocument/2006/math">
                    <m:r>
                      <a:rPr lang="en-US" altLang="zh-CN" sz="2400" i="1" kern="100">
                        <a:effectLst/>
                        <a:latin typeface="Cambria Math" panose="02040503050406030204" pitchFamily="18" charset="0"/>
                        <a:ea typeface="+mj-ea"/>
                        <a:cs typeface="Times New Roman" panose="02020603050405020304" pitchFamily="18" charset="0"/>
                      </a:rPr>
                      <m:t>𝑏</m:t>
                    </m:r>
                    <m:r>
                      <a:rPr lang="en-US" altLang="zh-CN" sz="2400" i="1" kern="100">
                        <a:effectLst/>
                        <a:latin typeface="Cambria Math" panose="02040503050406030204" pitchFamily="18" charset="0"/>
                        <a:ea typeface="+mj-ea"/>
                        <a:cs typeface="Times New Roman" panose="02020603050405020304" pitchFamily="18" charset="0"/>
                      </a:rPr>
                      <m:t>=</m:t>
                    </m:r>
                    <m:r>
                      <a:rPr lang="en-US" altLang="zh-CN" sz="2400" i="1" kern="100">
                        <a:effectLst/>
                        <a:latin typeface="Cambria Math" panose="02040503050406030204" pitchFamily="18" charset="0"/>
                        <a:ea typeface="+mj-ea"/>
                        <a:cs typeface="Times New Roman" panose="02020603050405020304" pitchFamily="18" charset="0"/>
                      </a:rPr>
                      <m:t>𝑏</m:t>
                    </m:r>
                    <m:r>
                      <a:rPr lang="en-US" altLang="zh-CN" sz="2400" i="1" kern="100">
                        <a:effectLst/>
                        <a:latin typeface="Cambria Math" panose="02040503050406030204" pitchFamily="18" charset="0"/>
                        <a:ea typeface="+mj-ea"/>
                        <a:cs typeface="Times New Roman" panose="02020603050405020304" pitchFamily="18" charset="0"/>
                      </a:rPr>
                      <m:t>−</m:t>
                    </m:r>
                    <m:r>
                      <a:rPr lang="en-US" altLang="zh-CN" sz="2400" i="1" kern="100">
                        <a:effectLst/>
                        <a:latin typeface="Cambria Math" panose="02040503050406030204" pitchFamily="18" charset="0"/>
                        <a:ea typeface="+mj-ea"/>
                        <a:cs typeface="Times New Roman" panose="02020603050405020304" pitchFamily="18" charset="0"/>
                      </a:rPr>
                      <m:t>𝑎</m:t>
                    </m:r>
                    <m:sSub>
                      <m:sSubPr>
                        <m:ctrlPr>
                          <a:rPr lang="zh-CN" altLang="zh-CN" sz="2400" i="1" kern="100">
                            <a:effectLst/>
                            <a:latin typeface="Cambria Math" panose="02040503050406030204" pitchFamily="18" charset="0"/>
                            <a:ea typeface="+mj-ea"/>
                            <a:cs typeface="Times New Roman" panose="02020603050405020304" pitchFamily="18" charset="0"/>
                          </a:rPr>
                        </m:ctrlPr>
                      </m:sSubPr>
                      <m:e>
                        <m:r>
                          <a:rPr lang="en-US" altLang="zh-CN" sz="2400" i="1" kern="100">
                            <a:effectLst/>
                            <a:latin typeface="Cambria Math" panose="02040503050406030204" pitchFamily="18" charset="0"/>
                            <a:ea typeface="+mj-ea"/>
                            <a:cs typeface="Times New Roman" panose="02020603050405020304" pitchFamily="18" charset="0"/>
                          </a:rPr>
                          <m:t>𝑣</m:t>
                        </m:r>
                      </m:e>
                      <m:sub>
                        <m:r>
                          <a:rPr lang="en-US" altLang="zh-CN" sz="2400" i="1" kern="100">
                            <a:effectLst/>
                            <a:latin typeface="Cambria Math" panose="02040503050406030204" pitchFamily="18" charset="0"/>
                            <a:ea typeface="+mj-ea"/>
                            <a:cs typeface="Times New Roman" panose="02020603050405020304" pitchFamily="18" charset="0"/>
                          </a:rPr>
                          <m:t>𝑑𝑏</m:t>
                        </m:r>
                      </m:sub>
                    </m:sSub>
                  </m:oMath>
                </a14:m>
                <a:r>
                  <a:rPr lang="zh-CN" altLang="zh-CN" sz="2400" kern="100" dirty="0">
                    <a:effectLst/>
                    <a:latin typeface="+mj-ea"/>
                    <a:ea typeface="+mj-ea"/>
                    <a:cs typeface="Times New Roman" panose="02020603050405020304" pitchFamily="18" charset="0"/>
                  </a:rPr>
                  <a:t>，</a:t>
                </a:r>
                <a:endParaRPr lang="en-US" altLang="zh-CN" kern="100" dirty="0">
                  <a:latin typeface="+mj-ea"/>
                  <a:ea typeface="+mj-ea"/>
                  <a:cs typeface="Times New Roman" panose="02020603050405020304" pitchFamily="18" charset="0"/>
                </a:endParaRPr>
              </a:p>
              <a:p>
                <a:r>
                  <a:rPr lang="en-US" altLang="zh-CN" kern="100" dirty="0">
                    <a:latin typeface="+mj-ea"/>
                    <a:ea typeface="+mj-ea"/>
                    <a:cs typeface="Times New Roman" panose="02020603050405020304" pitchFamily="18" charset="0"/>
                  </a:rPr>
                  <a:t>       Momentum</a:t>
                </a:r>
                <a:r>
                  <a:rPr lang="zh-CN" altLang="en-US" kern="100" dirty="0">
                    <a:latin typeface="+mj-ea"/>
                    <a:ea typeface="+mj-ea"/>
                    <a:cs typeface="Times New Roman" panose="02020603050405020304" pitchFamily="18" charset="0"/>
                  </a:rPr>
                  <a:t>（动量）计算梯度的指数加权平均数，并利⽤该值来更新参数值。</a:t>
                </a:r>
                <a:r>
                  <a:rPr lang="zh-CN" altLang="zh-CN" sz="2400" kern="100" dirty="0">
                    <a:effectLst/>
                    <a:latin typeface="+mj-ea"/>
                    <a:ea typeface="+mj-ea"/>
                    <a:cs typeface="Times New Roman" panose="02020603050405020304" pitchFamily="18" charset="0"/>
                  </a:rPr>
                  <a:t>这样就可以减缓梯度下降的幅度</a:t>
                </a:r>
                <a:r>
                  <a:rPr lang="zh-CN" altLang="en-US" sz="2400" kern="100" dirty="0">
                    <a:effectLst/>
                    <a:latin typeface="+mj-ea"/>
                    <a:ea typeface="+mj-ea"/>
                    <a:cs typeface="Times New Roman" panose="02020603050405020304" pitchFamily="18" charset="0"/>
                  </a:rPr>
                  <a:t>，</a:t>
                </a:r>
                <a:r>
                  <a:rPr lang="zh-CN" altLang="en-US" kern="100" dirty="0">
                    <a:latin typeface="+mj-ea"/>
                    <a:ea typeface="+mj-ea"/>
                    <a:cs typeface="Times New Roman" panose="02020603050405020304" pitchFamily="18" charset="0"/>
                  </a:rPr>
                  <a:t>主要解决鞍点问题</a:t>
                </a:r>
                <a:r>
                  <a:rPr lang="zh-CN" altLang="zh-CN" sz="2400" kern="100" dirty="0">
                    <a:effectLst/>
                    <a:latin typeface="+mj-ea"/>
                    <a:ea typeface="+mj-ea"/>
                    <a:cs typeface="Times New Roman" panose="02020603050405020304" pitchFamily="18" charset="0"/>
                  </a:rPr>
                  <a:t>。</a:t>
                </a:r>
                <a:endParaRPr lang="en-US" altLang="zh-CN" sz="2400" kern="100" dirty="0">
                  <a:effectLst/>
                  <a:latin typeface="+mj-ea"/>
                  <a:ea typeface="+mj-ea"/>
                  <a:cs typeface="Times New Roman" panose="02020603050405020304" pitchFamily="18" charset="0"/>
                </a:endParaRPr>
              </a:p>
              <a:p>
                <a:r>
                  <a:rPr lang="zh-CN" altLang="en-US" sz="2400" dirty="0">
                    <a:latin typeface="+mj-ea"/>
                    <a:ea typeface="+mj-ea"/>
                    <a:cs typeface="Century Schoolbook" panose="02040604050505020304" charset="0"/>
                  </a:rPr>
                  <a:t>       通常</a:t>
                </a:r>
                <a14:m>
                  <m:oMath xmlns:m="http://schemas.openxmlformats.org/officeDocument/2006/math">
                    <m:r>
                      <a:rPr lang="zh-CN" altLang="en-US" sz="2400" b="0" i="1" smtClean="0">
                        <a:latin typeface="Cambria Math" panose="02040503050406030204" pitchFamily="18" charset="0"/>
                        <a:ea typeface="+mj-ea"/>
                        <a:cs typeface="Century Schoolbook" panose="02040604050505020304" charset="0"/>
                      </a:rPr>
                      <m:t>情况下</m:t>
                    </m:r>
                    <m:r>
                      <a:rPr lang="zh-CN" altLang="en-US" sz="2400" i="1">
                        <a:latin typeface="Cambria Math" panose="02040503050406030204" pitchFamily="18" charset="0"/>
                        <a:ea typeface="+mj-ea"/>
                        <a:cs typeface="Century Schoolbook" panose="02040604050505020304" charset="0"/>
                      </a:rPr>
                      <m:t>：</m:t>
                    </m:r>
                    <m:r>
                      <a:rPr lang="en-US" altLang="zh-CN" sz="2400" b="0" i="1" smtClean="0">
                        <a:latin typeface="Cambria Math" panose="02040503050406030204" pitchFamily="18" charset="0"/>
                        <a:ea typeface="+mj-ea"/>
                        <a:cs typeface="Century Schoolbook" panose="02040604050505020304" charset="0"/>
                      </a:rPr>
                      <m:t>𝛽</m:t>
                    </m:r>
                    <m:r>
                      <a:rPr lang="en-US" altLang="zh-CN" sz="2400" b="0" i="1" smtClean="0">
                        <a:latin typeface="Cambria Math" panose="02040503050406030204" pitchFamily="18" charset="0"/>
                        <a:ea typeface="+mj-ea"/>
                        <a:cs typeface="Century Schoolbook" panose="02040604050505020304" charset="0"/>
                      </a:rPr>
                      <m:t>=</m:t>
                    </m:r>
                    <m:r>
                      <a:rPr lang="en-US" altLang="zh-CN" sz="2400" b="0" i="1" smtClean="0">
                        <a:latin typeface="Cambria Math" panose="02040503050406030204" pitchFamily="18" charset="0"/>
                        <a:ea typeface="+mj-ea"/>
                        <a:cs typeface="Century Schoolbook" panose="02040604050505020304" charset="0"/>
                      </a:rPr>
                      <m:t>0</m:t>
                    </m:r>
                    <m:r>
                      <a:rPr lang="en-US" altLang="zh-CN" sz="2400" b="0" i="1" smtClean="0">
                        <a:latin typeface="Cambria Math" panose="02040503050406030204" pitchFamily="18" charset="0"/>
                        <a:ea typeface="+mj-ea"/>
                        <a:cs typeface="Century Schoolbook" panose="02040604050505020304" charset="0"/>
                      </a:rPr>
                      <m:t>.</m:t>
                    </m:r>
                    <m:r>
                      <a:rPr lang="en-US" altLang="zh-CN" sz="2400" b="0" i="1" smtClean="0">
                        <a:latin typeface="Cambria Math" panose="02040503050406030204" pitchFamily="18" charset="0"/>
                        <a:ea typeface="+mj-ea"/>
                        <a:cs typeface="Century Schoolbook" panose="02040604050505020304" charset="0"/>
                      </a:rPr>
                      <m:t>9</m:t>
                    </m:r>
                  </m:oMath>
                </a14:m>
                <a:r>
                  <a:rPr lang="zh-CN" altLang="en-US" sz="2800" kern="100" dirty="0">
                    <a:latin typeface="+mj-ea"/>
                    <a:ea typeface="+mj-ea"/>
                    <a:cs typeface="Times New Roman" panose="02020603050405020304" pitchFamily="18" charset="0"/>
                  </a:rPr>
                  <a:t>。</a:t>
                </a:r>
                <a:endParaRPr lang="en-US" altLang="zh-CN" sz="2800" dirty="0">
                  <a:latin typeface="+mj-ea"/>
                  <a:ea typeface="+mj-ea"/>
                  <a:cs typeface="Century Schoolbook" panose="02040604050505020304"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628650" y="2074593"/>
                <a:ext cx="5467350" cy="4585871"/>
              </a:xfrm>
              <a:prstGeom prst="rect">
                <a:avLst/>
              </a:prstGeom>
              <a:blipFill rotWithShape="1">
                <a:blip r:embed="rId1"/>
                <a:stretch>
                  <a:fillRect t="-1" b="13"/>
                </a:stretch>
              </a:blipFill>
            </p:spPr>
            <p:txBody>
              <a:bodyPr/>
              <a:lstStyle/>
              <a:p>
                <a:r>
                  <a:rPr lang="zh-CN" altLang="en-US">
                    <a:noFill/>
                  </a:rPr>
                  <a:t> </a:t>
                </a:r>
              </a:p>
            </p:txBody>
          </p:sp>
        </mc:Fallback>
      </mc:AlternateContent>
      <p:pic>
        <p:nvPicPr>
          <p:cNvPr id="3" name="图片 2" descr="图示&#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8011" y="1538624"/>
            <a:ext cx="5295339" cy="2601861"/>
          </a:xfrm>
          <a:prstGeom prst="rect">
            <a:avLst/>
          </a:prstGeom>
        </p:spPr>
      </p:pic>
      <p:sp>
        <p:nvSpPr>
          <p:cNvPr id="4" name="文本框 3"/>
          <p:cNvSpPr txBox="1"/>
          <p:nvPr/>
        </p:nvSpPr>
        <p:spPr>
          <a:xfrm>
            <a:off x="668338" y="1433521"/>
            <a:ext cx="6096000" cy="461665"/>
          </a:xfrm>
          <a:prstGeom prst="rect">
            <a:avLst/>
          </a:prstGeom>
          <a:noFill/>
        </p:spPr>
        <p:txBody>
          <a:bodyPr wrap="square">
            <a:spAutoFit/>
          </a:bodyPr>
          <a:lstStyle/>
          <a:p>
            <a:r>
              <a:rPr lang="en-US" altLang="zh-CN" b="1" dirty="0">
                <a:solidFill>
                  <a:srgbClr val="000000"/>
                </a:solidFill>
                <a:latin typeface="Verdana" panose="020B0604030504040204" pitchFamily="34" charset="0"/>
              </a:rPr>
              <a:t>2.Momentum</a:t>
            </a:r>
            <a:r>
              <a:rPr lang="zh-CN" altLang="en-US" b="1" dirty="0">
                <a:solidFill>
                  <a:srgbClr val="000000"/>
                </a:solidFill>
                <a:latin typeface="Verdana" panose="020B0604030504040204" pitchFamily="34" charset="0"/>
              </a:rPr>
              <a:t>（动量）</a:t>
            </a:r>
            <a:endParaRPr lang="zh-CN" altLang="en-US"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39" y="276634"/>
            <a:ext cx="11215222" cy="1325563"/>
          </a:xfrm>
        </p:spPr>
        <p:txBody>
          <a:bodyPr anchor="t"/>
          <a:lstStyle/>
          <a:p>
            <a:pPr algn="l"/>
            <a:r>
              <a:rPr lang="zh-CN" altLang="en-US" dirty="0">
                <a:solidFill>
                  <a:srgbClr val="000000"/>
                </a:solidFill>
                <a:latin typeface="Verdana" panose="020B0604030504040204" pitchFamily="34" charset="0"/>
              </a:rPr>
              <a:t>优化器</a:t>
            </a:r>
            <a:endParaRPr lang="en-US" dirty="0"/>
          </a:p>
        </p:txBody>
      </p:sp>
      <mc:AlternateContent xmlns:mc="http://schemas.openxmlformats.org/markup-compatibility/2006">
        <mc:Choice xmlns:a14="http://schemas.microsoft.com/office/drawing/2010/main" Requires="a14">
          <p:sp>
            <p:nvSpPr>
              <p:cNvPr id="13" name="文本框 12"/>
              <p:cNvSpPr txBox="1"/>
              <p:nvPr/>
            </p:nvSpPr>
            <p:spPr>
              <a:xfrm>
                <a:off x="621739" y="2301481"/>
                <a:ext cx="11106150" cy="3775393"/>
              </a:xfrm>
              <a:prstGeom prst="rect">
                <a:avLst/>
              </a:prstGeom>
              <a:noFill/>
            </p:spPr>
            <p:txBody>
              <a:bodyPr wrap="square">
                <a:spAutoFit/>
              </a:bodyPr>
              <a:lstStyle/>
              <a:p>
                <a:r>
                  <a:rPr lang="en-US" altLang="zh-CN" kern="100" dirty="0">
                    <a:latin typeface="+mj-ea"/>
                    <a:ea typeface="+mj-ea"/>
                    <a:cs typeface="Times New Roman" panose="02020603050405020304" pitchFamily="18" charset="0"/>
                  </a:rPr>
                  <a:t>       </a:t>
                </a:r>
                <a:r>
                  <a:rPr lang="zh-CN" altLang="en-US" kern="100" dirty="0">
                    <a:latin typeface="+mj-ea"/>
                    <a:ea typeface="+mj-ea"/>
                    <a:cs typeface="Times New Roman" panose="02020603050405020304" pitchFamily="18" charset="0"/>
                  </a:rPr>
                  <a:t>在</a:t>
                </a:r>
                <a:r>
                  <a:rPr lang="en-US" altLang="zh-CN" dirty="0"/>
                  <a:t>RMSprop(root mean square propagation)</a:t>
                </a:r>
                <a:r>
                  <a:rPr lang="zh-CN" altLang="zh-CN" kern="100" dirty="0">
                    <a:latin typeface="+mj-ea"/>
                    <a:ea typeface="+mj-ea"/>
                    <a:cs typeface="Times New Roman" panose="02020603050405020304" pitchFamily="18" charset="0"/>
                  </a:rPr>
                  <a:t>算法</a:t>
                </a:r>
                <a:r>
                  <a:rPr lang="zh-CN" altLang="zh-CN" sz="2400" kern="100" dirty="0">
                    <a:effectLst/>
                    <a:latin typeface="+mj-ea"/>
                    <a:ea typeface="+mj-ea"/>
                    <a:cs typeface="Times New Roman" panose="02020603050405020304" pitchFamily="18" charset="0"/>
                  </a:rPr>
                  <a:t>中</a:t>
                </a:r>
                <a:r>
                  <a:rPr lang="zh-CN" altLang="en-US" sz="2400" kern="100" dirty="0">
                    <a:effectLst/>
                    <a:latin typeface="+mj-ea"/>
                    <a:ea typeface="+mj-ea"/>
                    <a:cs typeface="Times New Roman" panose="02020603050405020304" pitchFamily="18" charset="0"/>
                  </a:rPr>
                  <a:t>，</a:t>
                </a:r>
                <a:r>
                  <a:rPr lang="zh-CN" altLang="en-US" dirty="0"/>
                  <a:t>将梯度按元素平⽅做指数加权平均。</a:t>
                </a:r>
                <a:r>
                  <a:rPr lang="zh-CN" altLang="en-US" sz="2400" kern="100" dirty="0">
                    <a:effectLst/>
                    <a:latin typeface="+mj-ea"/>
                    <a:ea typeface="+mj-ea"/>
                    <a:cs typeface="Times New Roman" panose="02020603050405020304" pitchFamily="18" charset="0"/>
                  </a:rPr>
                  <a:t>定义：</a:t>
                </a:r>
                <a:endParaRPr lang="en-US" altLang="zh-CN" sz="2400" i="1" kern="100" dirty="0">
                  <a:effectLst/>
                  <a:latin typeface="Cambria Math" panose="02040503050406030204" pitchFamily="18" charset="0"/>
                  <a:ea typeface="+mj-ea"/>
                  <a:cs typeface="Times New Roman" panose="02020603050405020304" pitchFamily="18" charset="0"/>
                </a:endParaRPr>
              </a:p>
              <a:p>
                <a:pPr indent="266700" algn="ctr">
                  <a:lnSpc>
                    <a:spcPct val="150000"/>
                  </a:lnSpc>
                </a:pPr>
                <a14:m>
                  <m:oMath xmlns:m="http://schemas.openxmlformats.org/officeDocument/2006/math">
                    <m:r>
                      <a:rPr lang="en-US" altLang="zh-CN" sz="2400" b="0" i="1" kern="100" smtClean="0">
                        <a:effectLst/>
                        <a:latin typeface="Cambria Math" panose="02040503050406030204" pitchFamily="18" charset="0"/>
                        <a:ea typeface="+mj-ea"/>
                        <a:cs typeface="Times New Roman" panose="02020603050405020304" pitchFamily="18" charset="0"/>
                      </a:rPr>
                      <m:t>    </m:t>
                    </m:r>
                    <m:sSub>
                      <m:sSubPr>
                        <m:ctrlPr>
                          <a:rPr lang="zh-CN" altLang="zh-CN" sz="2400" i="1" kern="100">
                            <a:effectLst/>
                            <a:latin typeface="Cambria Math" panose="02040503050406030204" pitchFamily="18" charset="0"/>
                            <a:ea typeface="+mj-ea"/>
                            <a:cs typeface="Times New Roman" panose="02020603050405020304" pitchFamily="18" charset="0"/>
                          </a:rPr>
                        </m:ctrlPr>
                      </m:sSubPr>
                      <m:e>
                        <m:r>
                          <a:rPr lang="en-US" altLang="zh-CN" sz="2400" b="0" i="1" kern="100">
                            <a:effectLst/>
                            <a:latin typeface="Cambria Math" panose="02040503050406030204" pitchFamily="18" charset="0"/>
                            <a:ea typeface="+mj-ea"/>
                            <a:cs typeface="Times New Roman" panose="02020603050405020304" pitchFamily="18" charset="0"/>
                          </a:rPr>
                          <m:t>𝑆</m:t>
                        </m:r>
                      </m:e>
                      <m:sub>
                        <m:r>
                          <a:rPr lang="en-US" altLang="zh-CN" sz="2400" b="0" i="1" kern="100">
                            <a:effectLst/>
                            <a:latin typeface="Cambria Math" panose="02040503050406030204" pitchFamily="18" charset="0"/>
                            <a:ea typeface="+mj-ea"/>
                            <a:cs typeface="Times New Roman" panose="02020603050405020304" pitchFamily="18" charset="0"/>
                          </a:rPr>
                          <m:t>𝑑𝑊</m:t>
                        </m:r>
                      </m:sub>
                    </m:sSub>
                    <m:r>
                      <a:rPr lang="en-US" altLang="zh-CN" sz="2400" b="0" i="1" kern="100">
                        <a:effectLst/>
                        <a:latin typeface="Cambria Math" panose="02040503050406030204" pitchFamily="18" charset="0"/>
                        <a:ea typeface="+mj-ea"/>
                        <a:cs typeface="Times New Roman" panose="02020603050405020304" pitchFamily="18" charset="0"/>
                      </a:rPr>
                      <m:t>=</m:t>
                    </m:r>
                    <m:r>
                      <a:rPr lang="en-US" altLang="zh-CN" sz="2400" b="0" i="1" kern="100">
                        <a:effectLst/>
                        <a:latin typeface="Cambria Math" panose="02040503050406030204" pitchFamily="18" charset="0"/>
                        <a:ea typeface="+mj-ea"/>
                        <a:cs typeface="Times New Roman" panose="02020603050405020304" pitchFamily="18" charset="0"/>
                      </a:rPr>
                      <m:t>𝛽</m:t>
                    </m:r>
                    <m:sSub>
                      <m:sSubPr>
                        <m:ctrlPr>
                          <a:rPr lang="zh-CN" altLang="zh-CN" sz="2400" i="1" kern="100">
                            <a:effectLst/>
                            <a:latin typeface="Cambria Math" panose="02040503050406030204" pitchFamily="18" charset="0"/>
                            <a:ea typeface="+mj-ea"/>
                            <a:cs typeface="Times New Roman" panose="02020603050405020304" pitchFamily="18" charset="0"/>
                          </a:rPr>
                        </m:ctrlPr>
                      </m:sSubPr>
                      <m:e>
                        <m:r>
                          <a:rPr lang="en-US" altLang="zh-CN" sz="2400" b="0" i="1" kern="100">
                            <a:effectLst/>
                            <a:latin typeface="Cambria Math" panose="02040503050406030204" pitchFamily="18" charset="0"/>
                            <a:ea typeface="+mj-ea"/>
                            <a:cs typeface="Times New Roman" panose="02020603050405020304" pitchFamily="18" charset="0"/>
                          </a:rPr>
                          <m:t>𝑆</m:t>
                        </m:r>
                      </m:e>
                      <m:sub>
                        <m:r>
                          <a:rPr lang="en-US" altLang="zh-CN" sz="2400" b="0" i="1" kern="100">
                            <a:effectLst/>
                            <a:latin typeface="Cambria Math" panose="02040503050406030204" pitchFamily="18" charset="0"/>
                            <a:ea typeface="+mj-ea"/>
                            <a:cs typeface="Times New Roman" panose="02020603050405020304" pitchFamily="18" charset="0"/>
                          </a:rPr>
                          <m:t>𝑑𝑊</m:t>
                        </m:r>
                      </m:sub>
                    </m:sSub>
                    <m:r>
                      <a:rPr lang="en-US" altLang="zh-CN" sz="2400" b="0" i="1" kern="100">
                        <a:effectLst/>
                        <a:latin typeface="Cambria Math" panose="02040503050406030204" pitchFamily="18" charset="0"/>
                        <a:ea typeface="+mj-ea"/>
                        <a:cs typeface="Times New Roman" panose="02020603050405020304" pitchFamily="18" charset="0"/>
                      </a:rPr>
                      <m:t>+(</m:t>
                    </m:r>
                    <m:r>
                      <a:rPr lang="en-US" altLang="zh-CN" sz="2400" b="0" i="1" kern="100">
                        <a:effectLst/>
                        <a:latin typeface="Cambria Math" panose="02040503050406030204" pitchFamily="18" charset="0"/>
                        <a:ea typeface="+mj-ea"/>
                        <a:cs typeface="Times New Roman" panose="02020603050405020304" pitchFamily="18" charset="0"/>
                      </a:rPr>
                      <m:t>1</m:t>
                    </m:r>
                    <m:r>
                      <a:rPr lang="en-US" altLang="zh-CN" sz="2400" b="0" i="1" kern="100">
                        <a:effectLst/>
                        <a:latin typeface="Cambria Math" panose="02040503050406030204" pitchFamily="18" charset="0"/>
                        <a:ea typeface="+mj-ea"/>
                        <a:cs typeface="Times New Roman" panose="02020603050405020304" pitchFamily="18" charset="0"/>
                      </a:rPr>
                      <m:t>−</m:t>
                    </m:r>
                    <m:r>
                      <a:rPr lang="en-US" altLang="zh-CN" sz="2400" b="0" i="1" kern="100">
                        <a:effectLst/>
                        <a:latin typeface="Cambria Math" panose="02040503050406030204" pitchFamily="18" charset="0"/>
                        <a:ea typeface="+mj-ea"/>
                        <a:cs typeface="Times New Roman" panose="02020603050405020304" pitchFamily="18" charset="0"/>
                      </a:rPr>
                      <m:t>𝛽</m:t>
                    </m:r>
                    <m:r>
                      <a:rPr lang="en-US" altLang="zh-CN" sz="2400" b="0" i="1" kern="100">
                        <a:effectLst/>
                        <a:latin typeface="Cambria Math" panose="02040503050406030204" pitchFamily="18" charset="0"/>
                        <a:ea typeface="+mj-ea"/>
                        <a:cs typeface="Times New Roman" panose="02020603050405020304" pitchFamily="18" charset="0"/>
                      </a:rPr>
                      <m:t>)(</m:t>
                    </m:r>
                    <m:sSup>
                      <m:sSupPr>
                        <m:ctrlPr>
                          <a:rPr lang="zh-CN" altLang="zh-CN" sz="2400" i="1" kern="100">
                            <a:effectLst/>
                            <a:latin typeface="Cambria Math" panose="02040503050406030204" pitchFamily="18" charset="0"/>
                            <a:ea typeface="+mj-ea"/>
                            <a:cs typeface="Times New Roman" panose="02020603050405020304" pitchFamily="18" charset="0"/>
                          </a:rPr>
                        </m:ctrlPr>
                      </m:sSupPr>
                      <m:e>
                        <m:r>
                          <a:rPr lang="en-US" altLang="zh-CN" sz="2400" b="0" i="1" kern="100">
                            <a:effectLst/>
                            <a:latin typeface="Cambria Math" panose="02040503050406030204" pitchFamily="18" charset="0"/>
                            <a:ea typeface="+mj-ea"/>
                            <a:cs typeface="Times New Roman" panose="02020603050405020304" pitchFamily="18" charset="0"/>
                          </a:rPr>
                          <m:t>𝑑𝑊</m:t>
                        </m:r>
                        <m:r>
                          <a:rPr lang="en-US" altLang="zh-CN" sz="2400" b="0" i="1" kern="100" smtClean="0">
                            <a:effectLst/>
                            <a:latin typeface="Cambria Math" panose="02040503050406030204" pitchFamily="18" charset="0"/>
                            <a:ea typeface="+mj-ea"/>
                            <a:cs typeface="Times New Roman" panose="02020603050405020304" pitchFamily="18" charset="0"/>
                          </a:rPr>
                          <m:t>)</m:t>
                        </m:r>
                      </m:e>
                      <m:sup>
                        <m:r>
                          <a:rPr lang="en-US" altLang="zh-CN" sz="2400" b="0" i="1" kern="100">
                            <a:effectLst/>
                            <a:latin typeface="Cambria Math" panose="02040503050406030204" pitchFamily="18" charset="0"/>
                            <a:ea typeface="+mj-ea"/>
                            <a:cs typeface="Times New Roman" panose="02020603050405020304" pitchFamily="18" charset="0"/>
                          </a:rPr>
                          <m:t>2</m:t>
                        </m:r>
                      </m:sup>
                    </m:sSup>
                  </m:oMath>
                </a14:m>
                <a:r>
                  <a:rPr lang="zh-CN" altLang="zh-CN" sz="2400" kern="100" dirty="0">
                    <a:effectLst/>
                    <a:latin typeface="+mj-ea"/>
                    <a:ea typeface="+mj-ea"/>
                    <a:cs typeface="Times New Roman" panose="02020603050405020304" pitchFamily="18" charset="0"/>
                  </a:rPr>
                  <a:t>，</a:t>
                </a:r>
                <a:endParaRPr lang="en-US" altLang="zh-CN" sz="2400" i="1" kern="100" dirty="0">
                  <a:effectLst/>
                  <a:latin typeface="Cambria Math" panose="02040503050406030204" pitchFamily="18" charset="0"/>
                  <a:ea typeface="+mj-ea"/>
                  <a:cs typeface="Times New Roman" panose="02020603050405020304" pitchFamily="18" charset="0"/>
                </a:endParaRPr>
              </a:p>
              <a:p>
                <a:pPr indent="266700" algn="just">
                  <a:lnSpc>
                    <a:spcPct val="150000"/>
                  </a:lnSpc>
                </a:pPr>
                <a14:m>
                  <m:oMathPara xmlns:m="http://schemas.openxmlformats.org/officeDocument/2006/math">
                    <m:oMathParaPr>
                      <m:jc m:val="centerGroup"/>
                    </m:oMathParaPr>
                    <m:oMath xmlns:m="http://schemas.openxmlformats.org/officeDocument/2006/math">
                      <m:r>
                        <a:rPr lang="en-US" altLang="zh-CN" sz="2400" b="0" i="1" kern="100" smtClean="0">
                          <a:effectLst/>
                          <a:latin typeface="Cambria Math" panose="02040503050406030204" pitchFamily="18" charset="0"/>
                          <a:ea typeface="+mj-ea"/>
                          <a:cs typeface="Times New Roman" panose="02020603050405020304" pitchFamily="18" charset="0"/>
                        </a:rPr>
                        <m:t>    </m:t>
                      </m:r>
                      <m:sSub>
                        <m:sSubPr>
                          <m:ctrlPr>
                            <a:rPr lang="zh-CN" altLang="zh-CN" sz="2400" i="1" kern="100">
                              <a:effectLst/>
                              <a:latin typeface="Cambria Math" panose="02040503050406030204" pitchFamily="18" charset="0"/>
                              <a:ea typeface="+mj-ea"/>
                              <a:cs typeface="Times New Roman" panose="02020603050405020304" pitchFamily="18" charset="0"/>
                            </a:rPr>
                          </m:ctrlPr>
                        </m:sSubPr>
                        <m:e>
                          <m:r>
                            <a:rPr lang="en-US" altLang="zh-CN" sz="2400" b="0" i="1" kern="100">
                              <a:effectLst/>
                              <a:latin typeface="Cambria Math" panose="02040503050406030204" pitchFamily="18" charset="0"/>
                              <a:ea typeface="+mj-ea"/>
                              <a:cs typeface="Times New Roman" panose="02020603050405020304" pitchFamily="18" charset="0"/>
                            </a:rPr>
                            <m:t>𝑆</m:t>
                          </m:r>
                        </m:e>
                        <m:sub>
                          <m:r>
                            <a:rPr lang="en-US" altLang="zh-CN" sz="2400" b="0" i="1" kern="100">
                              <a:effectLst/>
                              <a:latin typeface="Cambria Math" panose="02040503050406030204" pitchFamily="18" charset="0"/>
                              <a:ea typeface="+mj-ea"/>
                              <a:cs typeface="Times New Roman" panose="02020603050405020304" pitchFamily="18" charset="0"/>
                            </a:rPr>
                            <m:t>𝑑𝑏</m:t>
                          </m:r>
                        </m:sub>
                      </m:sSub>
                      <m:r>
                        <a:rPr lang="en-US" altLang="zh-CN" sz="2400" b="0" i="1" kern="100">
                          <a:effectLst/>
                          <a:latin typeface="Cambria Math" panose="02040503050406030204" pitchFamily="18" charset="0"/>
                          <a:ea typeface="+mj-ea"/>
                          <a:cs typeface="Times New Roman" panose="02020603050405020304" pitchFamily="18" charset="0"/>
                        </a:rPr>
                        <m:t>=</m:t>
                      </m:r>
                      <m:r>
                        <a:rPr lang="en-US" altLang="zh-CN" sz="2400" b="0" i="1" kern="100">
                          <a:effectLst/>
                          <a:latin typeface="Cambria Math" panose="02040503050406030204" pitchFamily="18" charset="0"/>
                          <a:ea typeface="+mj-ea"/>
                          <a:cs typeface="Times New Roman" panose="02020603050405020304" pitchFamily="18" charset="0"/>
                        </a:rPr>
                        <m:t>𝛽</m:t>
                      </m:r>
                      <m:sSub>
                        <m:sSubPr>
                          <m:ctrlPr>
                            <a:rPr lang="zh-CN" altLang="zh-CN" sz="2400" i="1" kern="100">
                              <a:effectLst/>
                              <a:latin typeface="Cambria Math" panose="02040503050406030204" pitchFamily="18" charset="0"/>
                              <a:ea typeface="+mj-ea"/>
                              <a:cs typeface="Times New Roman" panose="02020603050405020304" pitchFamily="18" charset="0"/>
                            </a:rPr>
                          </m:ctrlPr>
                        </m:sSubPr>
                        <m:e>
                          <m:r>
                            <a:rPr lang="en-US" altLang="zh-CN" sz="2400" b="0" i="1" kern="100">
                              <a:effectLst/>
                              <a:latin typeface="Cambria Math" panose="02040503050406030204" pitchFamily="18" charset="0"/>
                              <a:ea typeface="+mj-ea"/>
                              <a:cs typeface="Times New Roman" panose="02020603050405020304" pitchFamily="18" charset="0"/>
                            </a:rPr>
                            <m:t>𝑆</m:t>
                          </m:r>
                        </m:e>
                        <m:sub>
                          <m:r>
                            <a:rPr lang="en-US" altLang="zh-CN" sz="2400" b="0" i="1" kern="100">
                              <a:effectLst/>
                              <a:latin typeface="Cambria Math" panose="02040503050406030204" pitchFamily="18" charset="0"/>
                              <a:ea typeface="+mj-ea"/>
                              <a:cs typeface="Times New Roman" panose="02020603050405020304" pitchFamily="18" charset="0"/>
                            </a:rPr>
                            <m:t>𝑑𝑏</m:t>
                          </m:r>
                        </m:sub>
                      </m:sSub>
                      <m:r>
                        <a:rPr lang="en-US" altLang="zh-CN" sz="2400" b="0" i="1" kern="100">
                          <a:effectLst/>
                          <a:latin typeface="Cambria Math" panose="02040503050406030204" pitchFamily="18" charset="0"/>
                          <a:ea typeface="+mj-ea"/>
                          <a:cs typeface="Times New Roman" panose="02020603050405020304" pitchFamily="18" charset="0"/>
                        </a:rPr>
                        <m:t>+(</m:t>
                      </m:r>
                      <m:r>
                        <a:rPr lang="en-US" altLang="zh-CN" sz="2400" b="0" i="1" kern="100">
                          <a:effectLst/>
                          <a:latin typeface="Cambria Math" panose="02040503050406030204" pitchFamily="18" charset="0"/>
                          <a:ea typeface="+mj-ea"/>
                          <a:cs typeface="Times New Roman" panose="02020603050405020304" pitchFamily="18" charset="0"/>
                        </a:rPr>
                        <m:t>1</m:t>
                      </m:r>
                      <m:r>
                        <a:rPr lang="en-US" altLang="zh-CN" sz="2400" b="0" i="1" kern="100">
                          <a:effectLst/>
                          <a:latin typeface="Cambria Math" panose="02040503050406030204" pitchFamily="18" charset="0"/>
                          <a:ea typeface="+mj-ea"/>
                          <a:cs typeface="Times New Roman" panose="02020603050405020304" pitchFamily="18" charset="0"/>
                        </a:rPr>
                        <m:t>−</m:t>
                      </m:r>
                      <m:r>
                        <a:rPr lang="en-US" altLang="zh-CN" sz="2400" b="0" i="1" kern="100">
                          <a:effectLst/>
                          <a:latin typeface="Cambria Math" panose="02040503050406030204" pitchFamily="18" charset="0"/>
                          <a:ea typeface="+mj-ea"/>
                          <a:cs typeface="Times New Roman" panose="02020603050405020304" pitchFamily="18" charset="0"/>
                        </a:rPr>
                        <m:t>𝛽</m:t>
                      </m:r>
                      <m:r>
                        <a:rPr lang="en-US" altLang="zh-CN" sz="2400" b="0" i="1" kern="100">
                          <a:effectLst/>
                          <a:latin typeface="Cambria Math" panose="02040503050406030204" pitchFamily="18" charset="0"/>
                          <a:ea typeface="+mj-ea"/>
                          <a:cs typeface="Times New Roman" panose="02020603050405020304" pitchFamily="18" charset="0"/>
                        </a:rPr>
                        <m:t>)(</m:t>
                      </m:r>
                      <m:sSup>
                        <m:sSupPr>
                          <m:ctrlPr>
                            <a:rPr lang="zh-CN" altLang="zh-CN" sz="2400" i="1" kern="100">
                              <a:effectLst/>
                              <a:latin typeface="Cambria Math" panose="02040503050406030204" pitchFamily="18" charset="0"/>
                              <a:ea typeface="+mj-ea"/>
                              <a:cs typeface="Times New Roman" panose="02020603050405020304" pitchFamily="18" charset="0"/>
                            </a:rPr>
                          </m:ctrlPr>
                        </m:sSupPr>
                        <m:e>
                          <m:r>
                            <a:rPr lang="en-US" altLang="zh-CN" sz="2400" b="0" i="1" kern="100">
                              <a:effectLst/>
                              <a:latin typeface="Cambria Math" panose="02040503050406030204" pitchFamily="18" charset="0"/>
                              <a:ea typeface="+mj-ea"/>
                              <a:cs typeface="Times New Roman" panose="02020603050405020304" pitchFamily="18" charset="0"/>
                            </a:rPr>
                            <m:t>𝑑𝑏</m:t>
                          </m:r>
                          <m:r>
                            <a:rPr lang="en-US" altLang="zh-CN" sz="2400" b="0" i="1" kern="100" smtClean="0">
                              <a:effectLst/>
                              <a:latin typeface="Cambria Math" panose="02040503050406030204" pitchFamily="18" charset="0"/>
                              <a:ea typeface="+mj-ea"/>
                              <a:cs typeface="Times New Roman" panose="02020603050405020304" pitchFamily="18" charset="0"/>
                            </a:rPr>
                            <m:t>)</m:t>
                          </m:r>
                        </m:e>
                        <m:sup>
                          <m:r>
                            <a:rPr lang="en-US" altLang="zh-CN" sz="2400" b="0" i="1" kern="100">
                              <a:effectLst/>
                              <a:latin typeface="Cambria Math" panose="02040503050406030204" pitchFamily="18" charset="0"/>
                              <a:ea typeface="+mj-ea"/>
                              <a:cs typeface="Times New Roman" panose="02020603050405020304" pitchFamily="18" charset="0"/>
                            </a:rPr>
                            <m:t>2</m:t>
                          </m:r>
                        </m:sup>
                      </m:sSup>
                    </m:oMath>
                  </m:oMathPara>
                </a14:m>
                <a:endParaRPr lang="zh-CN" altLang="zh-CN" sz="2400" kern="100" dirty="0">
                  <a:effectLst/>
                  <a:latin typeface="+mj-ea"/>
                  <a:ea typeface="+mj-ea"/>
                  <a:cs typeface="Times New Roman" panose="02020603050405020304" pitchFamily="18" charset="0"/>
                </a:endParaRPr>
              </a:p>
              <a:p>
                <a:r>
                  <a:rPr lang="en-US" altLang="zh-CN" sz="2400" kern="100" dirty="0">
                    <a:effectLst/>
                    <a:latin typeface="+mj-ea"/>
                    <a:ea typeface="+mj-ea"/>
                    <a:cs typeface="Times New Roman" panose="02020603050405020304" pitchFamily="18" charset="0"/>
                  </a:rPr>
                  <a:t>       </a:t>
                </a:r>
                <a:r>
                  <a:rPr lang="zh-CN" altLang="zh-CN" sz="2400" kern="100" dirty="0">
                    <a:effectLst/>
                    <a:latin typeface="+mj-ea"/>
                    <a:ea typeface="+mj-ea"/>
                    <a:cs typeface="Times New Roman" panose="02020603050405020304" pitchFamily="18" charset="0"/>
                  </a:rPr>
                  <a:t>接着</a:t>
                </a:r>
                <a:r>
                  <a:rPr lang="en-US" altLang="zh-CN" sz="2400" kern="100" dirty="0">
                    <a:effectLst/>
                    <a:latin typeface="+mj-ea"/>
                    <a:ea typeface="+mj-ea"/>
                    <a:cs typeface="Times New Roman" panose="02020603050405020304" pitchFamily="18" charset="0"/>
                  </a:rPr>
                  <a:t>RMSprop</a:t>
                </a:r>
                <a:r>
                  <a:rPr lang="zh-CN" altLang="zh-CN" sz="2400" kern="100" dirty="0">
                    <a:effectLst/>
                    <a:latin typeface="+mj-ea"/>
                    <a:ea typeface="+mj-ea"/>
                    <a:cs typeface="Times New Roman" panose="02020603050405020304" pitchFamily="18" charset="0"/>
                  </a:rPr>
                  <a:t>会这样更新参数值，</a:t>
                </a:r>
                <a:endParaRPr lang="en-US" altLang="zh-CN" sz="2400" kern="100" dirty="0">
                  <a:effectLst/>
                  <a:latin typeface="+mj-ea"/>
                  <a:ea typeface="+mj-ea"/>
                  <a:cs typeface="Times New Roman" panose="02020603050405020304" pitchFamily="18" charset="0"/>
                </a:endParaRPr>
              </a:p>
              <a:p>
                <a:pPr algn="ctr"/>
                <a14:m>
                  <m:oMath xmlns:m="http://schemas.openxmlformats.org/officeDocument/2006/math">
                    <m:r>
                      <a:rPr lang="en-US" altLang="zh-CN" sz="2400" b="0" i="1" kern="100">
                        <a:effectLst/>
                        <a:latin typeface="Cambria Math" panose="02040503050406030204" pitchFamily="18" charset="0"/>
                        <a:ea typeface="+mj-ea"/>
                        <a:cs typeface="Times New Roman" panose="02020603050405020304" pitchFamily="18" charset="0"/>
                      </a:rPr>
                      <m:t>𝑊</m:t>
                    </m:r>
                    <m:r>
                      <a:rPr lang="en-US" altLang="zh-CN" sz="2400" b="0" i="1" kern="100">
                        <a:effectLst/>
                        <a:latin typeface="Cambria Math" panose="02040503050406030204" pitchFamily="18" charset="0"/>
                        <a:ea typeface="+mj-ea"/>
                        <a:cs typeface="Times New Roman" panose="02020603050405020304" pitchFamily="18" charset="0"/>
                      </a:rPr>
                      <m:t>=</m:t>
                    </m:r>
                    <m:r>
                      <a:rPr lang="en-US" altLang="zh-CN" sz="2400" b="0" i="1" kern="100">
                        <a:effectLst/>
                        <a:latin typeface="Cambria Math" panose="02040503050406030204" pitchFamily="18" charset="0"/>
                        <a:ea typeface="+mj-ea"/>
                        <a:cs typeface="Times New Roman" panose="02020603050405020304" pitchFamily="18" charset="0"/>
                      </a:rPr>
                      <m:t>𝑊</m:t>
                    </m:r>
                    <m:r>
                      <a:rPr lang="en-US" altLang="zh-CN" sz="2400" b="0" i="1" kern="100">
                        <a:effectLst/>
                        <a:latin typeface="Cambria Math" panose="02040503050406030204" pitchFamily="18" charset="0"/>
                        <a:ea typeface="+mj-ea"/>
                        <a:cs typeface="Times New Roman" panose="02020603050405020304" pitchFamily="18" charset="0"/>
                      </a:rPr>
                      <m:t>−</m:t>
                    </m:r>
                    <m:r>
                      <a:rPr lang="en-US" altLang="zh-CN" sz="2400" b="0" i="1" kern="100">
                        <a:effectLst/>
                        <a:latin typeface="Cambria Math" panose="02040503050406030204" pitchFamily="18" charset="0"/>
                        <a:ea typeface="+mj-ea"/>
                        <a:cs typeface="Times New Roman" panose="02020603050405020304" pitchFamily="18" charset="0"/>
                      </a:rPr>
                      <m:t>𝑎</m:t>
                    </m:r>
                    <m:f>
                      <m:fPr>
                        <m:ctrlPr>
                          <a:rPr lang="zh-CN" altLang="zh-CN" i="1">
                            <a:effectLst/>
                            <a:latin typeface="Cambria Math" panose="02040503050406030204" pitchFamily="18" charset="0"/>
                            <a:ea typeface="+mj-ea"/>
                          </a:rPr>
                        </m:ctrlPr>
                      </m:fPr>
                      <m:num>
                        <m:r>
                          <a:rPr lang="en-US" altLang="zh-CN" sz="2400" b="0" i="1" kern="100">
                            <a:effectLst/>
                            <a:latin typeface="Cambria Math" panose="02040503050406030204" pitchFamily="18" charset="0"/>
                            <a:ea typeface="+mj-ea"/>
                            <a:cs typeface="Times New Roman" panose="02020603050405020304" pitchFamily="18" charset="0"/>
                          </a:rPr>
                          <m:t>𝑑𝑊</m:t>
                        </m:r>
                      </m:num>
                      <m:den>
                        <m:rad>
                          <m:radPr>
                            <m:degHide m:val="on"/>
                            <m:ctrlPr>
                              <a:rPr lang="zh-CN" altLang="zh-CN" i="1">
                                <a:effectLst/>
                                <a:latin typeface="Cambria Math" panose="02040503050406030204" pitchFamily="18" charset="0"/>
                                <a:ea typeface="+mj-ea"/>
                              </a:rPr>
                            </m:ctrlPr>
                          </m:radPr>
                          <m:deg/>
                          <m:e>
                            <m:sSub>
                              <m:sSubPr>
                                <m:ctrlPr>
                                  <a:rPr lang="zh-CN" altLang="zh-CN" i="1">
                                    <a:effectLst/>
                                    <a:latin typeface="Cambria Math" panose="02040503050406030204" pitchFamily="18" charset="0"/>
                                    <a:ea typeface="+mj-ea"/>
                                  </a:rPr>
                                </m:ctrlPr>
                              </m:sSubPr>
                              <m:e>
                                <m:r>
                                  <a:rPr lang="en-US" altLang="zh-CN" sz="2400" b="0" i="1" kern="100">
                                    <a:effectLst/>
                                    <a:latin typeface="Cambria Math" panose="02040503050406030204" pitchFamily="18" charset="0"/>
                                    <a:ea typeface="+mj-ea"/>
                                    <a:cs typeface="Times New Roman" panose="02020603050405020304" pitchFamily="18" charset="0"/>
                                  </a:rPr>
                                  <m:t>𝑆</m:t>
                                </m:r>
                              </m:e>
                              <m:sub>
                                <m:r>
                                  <a:rPr lang="en-US" altLang="zh-CN" sz="2400" b="0" i="1" kern="100">
                                    <a:effectLst/>
                                    <a:latin typeface="Cambria Math" panose="02040503050406030204" pitchFamily="18" charset="0"/>
                                    <a:ea typeface="+mj-ea"/>
                                    <a:cs typeface="Times New Roman" panose="02020603050405020304" pitchFamily="18" charset="0"/>
                                  </a:rPr>
                                  <m:t>𝑑𝑊</m:t>
                                </m:r>
                              </m:sub>
                            </m:sSub>
                          </m:e>
                        </m:rad>
                      </m:den>
                    </m:f>
                  </m:oMath>
                </a14:m>
                <a:r>
                  <a:rPr lang="zh-CN" altLang="zh-CN" sz="2400" kern="100" dirty="0">
                    <a:effectLst/>
                    <a:latin typeface="+mj-ea"/>
                    <a:ea typeface="+mj-ea"/>
                    <a:cs typeface="Times New Roman" panose="02020603050405020304" pitchFamily="18" charset="0"/>
                  </a:rPr>
                  <a:t>，</a:t>
                </a:r>
                <a:endParaRPr lang="en-US" altLang="zh-CN" sz="2400" kern="100" dirty="0">
                  <a:effectLst/>
                  <a:latin typeface="+mj-ea"/>
                  <a:ea typeface="+mj-ea"/>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en-US" altLang="zh-CN" sz="2400" b="0" i="1" kern="100">
                          <a:effectLst/>
                          <a:latin typeface="Cambria Math" panose="02040503050406030204" pitchFamily="18" charset="0"/>
                          <a:ea typeface="+mj-ea"/>
                          <a:cs typeface="Times New Roman" panose="02020603050405020304" pitchFamily="18" charset="0"/>
                        </a:rPr>
                        <m:t>𝑏</m:t>
                      </m:r>
                      <m:r>
                        <a:rPr lang="en-US" altLang="zh-CN" sz="2400" b="0" i="1" kern="100">
                          <a:effectLst/>
                          <a:latin typeface="Cambria Math" panose="02040503050406030204" pitchFamily="18" charset="0"/>
                          <a:ea typeface="+mj-ea"/>
                          <a:cs typeface="Times New Roman" panose="02020603050405020304" pitchFamily="18" charset="0"/>
                        </a:rPr>
                        <m:t>=</m:t>
                      </m:r>
                      <m:r>
                        <a:rPr lang="en-US" altLang="zh-CN" sz="2400" b="0" i="1" kern="100">
                          <a:effectLst/>
                          <a:latin typeface="Cambria Math" panose="02040503050406030204" pitchFamily="18" charset="0"/>
                          <a:ea typeface="+mj-ea"/>
                          <a:cs typeface="Times New Roman" panose="02020603050405020304" pitchFamily="18" charset="0"/>
                        </a:rPr>
                        <m:t>𝑏</m:t>
                      </m:r>
                      <m:r>
                        <a:rPr lang="en-US" altLang="zh-CN" sz="2400" b="0" i="1" kern="100">
                          <a:effectLst/>
                          <a:latin typeface="Cambria Math" panose="02040503050406030204" pitchFamily="18" charset="0"/>
                          <a:ea typeface="+mj-ea"/>
                          <a:cs typeface="Times New Roman" panose="02020603050405020304" pitchFamily="18" charset="0"/>
                        </a:rPr>
                        <m:t>−</m:t>
                      </m:r>
                      <m:r>
                        <a:rPr lang="en-US" altLang="zh-CN" sz="2400" b="0" i="1" kern="100">
                          <a:effectLst/>
                          <a:latin typeface="Cambria Math" panose="02040503050406030204" pitchFamily="18" charset="0"/>
                          <a:ea typeface="+mj-ea"/>
                          <a:cs typeface="Times New Roman" panose="02020603050405020304" pitchFamily="18" charset="0"/>
                        </a:rPr>
                        <m:t>𝛼</m:t>
                      </m:r>
                      <m:f>
                        <m:fPr>
                          <m:ctrlPr>
                            <a:rPr lang="zh-CN" altLang="zh-CN" i="1">
                              <a:effectLst/>
                              <a:latin typeface="Cambria Math" panose="02040503050406030204" pitchFamily="18" charset="0"/>
                              <a:ea typeface="+mj-ea"/>
                            </a:rPr>
                          </m:ctrlPr>
                        </m:fPr>
                        <m:num>
                          <m:r>
                            <a:rPr lang="en-US" altLang="zh-CN" sz="2400" b="0" i="1" kern="100">
                              <a:effectLst/>
                              <a:latin typeface="Cambria Math" panose="02040503050406030204" pitchFamily="18" charset="0"/>
                              <a:ea typeface="+mj-ea"/>
                              <a:cs typeface="Times New Roman" panose="02020603050405020304" pitchFamily="18" charset="0"/>
                            </a:rPr>
                            <m:t>𝑑𝑏</m:t>
                          </m:r>
                        </m:num>
                        <m:den>
                          <m:rad>
                            <m:radPr>
                              <m:degHide m:val="on"/>
                              <m:ctrlPr>
                                <a:rPr lang="zh-CN" altLang="zh-CN" i="1">
                                  <a:effectLst/>
                                  <a:latin typeface="Cambria Math" panose="02040503050406030204" pitchFamily="18" charset="0"/>
                                  <a:ea typeface="+mj-ea"/>
                                </a:rPr>
                              </m:ctrlPr>
                            </m:radPr>
                            <m:deg/>
                            <m:e>
                              <m:sSub>
                                <m:sSubPr>
                                  <m:ctrlPr>
                                    <a:rPr lang="zh-CN" altLang="zh-CN" i="1">
                                      <a:effectLst/>
                                      <a:latin typeface="Cambria Math" panose="02040503050406030204" pitchFamily="18" charset="0"/>
                                      <a:ea typeface="+mj-ea"/>
                                    </a:rPr>
                                  </m:ctrlPr>
                                </m:sSubPr>
                                <m:e>
                                  <m:r>
                                    <a:rPr lang="en-US" altLang="zh-CN" sz="2400" b="0" i="1" kern="100">
                                      <a:effectLst/>
                                      <a:latin typeface="Cambria Math" panose="02040503050406030204" pitchFamily="18" charset="0"/>
                                      <a:ea typeface="+mj-ea"/>
                                      <a:cs typeface="Times New Roman" panose="02020603050405020304" pitchFamily="18" charset="0"/>
                                    </a:rPr>
                                    <m:t>𝑆</m:t>
                                  </m:r>
                                </m:e>
                                <m:sub>
                                  <m:r>
                                    <a:rPr lang="en-US" altLang="zh-CN" sz="2400" b="0" i="1" kern="100">
                                      <a:effectLst/>
                                      <a:latin typeface="Cambria Math" panose="02040503050406030204" pitchFamily="18" charset="0"/>
                                      <a:ea typeface="+mj-ea"/>
                                      <a:cs typeface="Times New Roman" panose="02020603050405020304" pitchFamily="18" charset="0"/>
                                    </a:rPr>
                                    <m:t>𝑑𝑏</m:t>
                                  </m:r>
                                </m:sub>
                              </m:sSub>
                            </m:e>
                          </m:rad>
                        </m:den>
                      </m:f>
                      <m:r>
                        <a:rPr lang="zh-CN" altLang="en-US" b="0" i="1" kern="100">
                          <a:latin typeface="Cambria Math" panose="02040503050406030204" pitchFamily="18" charset="0"/>
                          <a:ea typeface="+mj-ea"/>
                          <a:cs typeface="Times New Roman" panose="02020603050405020304" pitchFamily="18" charset="0"/>
                        </a:rPr>
                        <m:t>。</m:t>
                      </m:r>
                    </m:oMath>
                  </m:oMathPara>
                </a14:m>
                <a:endParaRPr lang="zh-CN" altLang="en-US" dirty="0">
                  <a:latin typeface="+mj-ea"/>
                  <a:ea typeface="+mj-ea"/>
                </a:endParaRPr>
              </a:p>
            </p:txBody>
          </p:sp>
        </mc:Choice>
        <mc:Fallback>
          <p:sp>
            <p:nvSpPr>
              <p:cNvPr id="13" name="文本框 12"/>
              <p:cNvSpPr txBox="1">
                <a:spLocks noRot="1" noChangeAspect="1" noMove="1" noResize="1" noEditPoints="1" noAdjustHandles="1" noChangeArrowheads="1" noChangeShapeType="1" noTextEdit="1"/>
              </p:cNvSpPr>
              <p:nvPr/>
            </p:nvSpPr>
            <p:spPr>
              <a:xfrm>
                <a:off x="621739" y="2301481"/>
                <a:ext cx="11106150" cy="3775393"/>
              </a:xfrm>
              <a:prstGeom prst="rect">
                <a:avLst/>
              </a:prstGeom>
              <a:blipFill rotWithShape="1">
                <a:blip r:embed="rId1"/>
                <a:stretch>
                  <a:fillRect l="-1" t="-6" r="1" b="15"/>
                </a:stretch>
              </a:blipFill>
            </p:spPr>
            <p:txBody>
              <a:bodyPr/>
              <a:lstStyle/>
              <a:p>
                <a:r>
                  <a:rPr lang="zh-CN" altLang="en-US">
                    <a:noFill/>
                  </a:rPr>
                  <a:t> </a:t>
                </a:r>
              </a:p>
            </p:txBody>
          </p:sp>
        </mc:Fallback>
      </mc:AlternateContent>
      <p:sp>
        <p:nvSpPr>
          <p:cNvPr id="4" name="文本框 3"/>
          <p:cNvSpPr txBox="1"/>
          <p:nvPr/>
        </p:nvSpPr>
        <p:spPr>
          <a:xfrm>
            <a:off x="621739" y="1495034"/>
            <a:ext cx="6096000" cy="461665"/>
          </a:xfrm>
          <a:prstGeom prst="rect">
            <a:avLst/>
          </a:prstGeom>
          <a:noFill/>
        </p:spPr>
        <p:txBody>
          <a:bodyPr wrap="square">
            <a:spAutoFit/>
          </a:bodyPr>
          <a:lstStyle/>
          <a:p>
            <a:r>
              <a:rPr lang="en-US" altLang="zh-CN" b="1" dirty="0"/>
              <a:t>3.RMSprop</a:t>
            </a:r>
            <a:endParaRPr lang="zh-CN" altLang="en-US"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303" y="276634"/>
            <a:ext cx="11215222" cy="1325563"/>
          </a:xfrm>
        </p:spPr>
        <p:txBody>
          <a:bodyPr anchor="t"/>
          <a:lstStyle/>
          <a:p>
            <a:pPr algn="l"/>
            <a:r>
              <a:rPr lang="zh-CN" altLang="en-US" dirty="0">
                <a:solidFill>
                  <a:srgbClr val="000000"/>
                </a:solidFill>
                <a:latin typeface="Verdana" panose="020B0604030504040204" pitchFamily="34" charset="0"/>
              </a:rPr>
              <a:t>优化器</a:t>
            </a:r>
            <a:endParaRPr lang="en-US" dirty="0"/>
          </a:p>
        </p:txBody>
      </p:sp>
      <mc:AlternateContent xmlns:mc="http://schemas.openxmlformats.org/markup-compatibility/2006">
        <mc:Choice xmlns:a14="http://schemas.microsoft.com/office/drawing/2010/main" Requires="a14">
          <p:sp>
            <p:nvSpPr>
              <p:cNvPr id="15" name="文本框 14"/>
              <p:cNvSpPr txBox="1"/>
              <p:nvPr/>
            </p:nvSpPr>
            <p:spPr>
              <a:xfrm>
                <a:off x="342471" y="2190381"/>
                <a:ext cx="11507057" cy="4472940"/>
              </a:xfrm>
              <a:prstGeom prst="rect">
                <a:avLst/>
              </a:prstGeom>
              <a:noFill/>
            </p:spPr>
            <p:txBody>
              <a:bodyPr wrap="square">
                <a:spAutoFit/>
              </a:bodyPr>
              <a:lstStyle/>
              <a:p>
                <a:r>
                  <a:rPr lang="en-US" altLang="zh-CN" kern="100" dirty="0">
                    <a:latin typeface="+mj-ea"/>
                    <a:cs typeface="Times New Roman" panose="02020603050405020304" pitchFamily="18" charset="0"/>
                  </a:rPr>
                  <a:t>Adam</a:t>
                </a:r>
                <a:r>
                  <a:rPr lang="zh-CN" altLang="en-US" kern="100" dirty="0">
                    <a:latin typeface="+mj-ea"/>
                    <a:cs typeface="Times New Roman" panose="02020603050405020304" pitchFamily="18" charset="0"/>
                  </a:rPr>
                  <a:t>优化算法（</a:t>
                </a:r>
                <a:r>
                  <a:rPr lang="en-US" altLang="zh-CN" kern="100" dirty="0">
                    <a:latin typeface="+mj-ea"/>
                    <a:cs typeface="Times New Roman" panose="02020603050405020304" pitchFamily="18" charset="0"/>
                  </a:rPr>
                  <a:t>Adaptive Moment Estimation</a:t>
                </a:r>
                <a:r>
                  <a:rPr lang="zh-CN" altLang="en-US" kern="100" dirty="0">
                    <a:latin typeface="+mj-ea"/>
                    <a:cs typeface="Times New Roman" panose="02020603050405020304" pitchFamily="18" charset="0"/>
                  </a:rPr>
                  <a:t>，⾃适应矩估计）将</a:t>
                </a:r>
                <a:r>
                  <a:rPr lang="en-US" altLang="zh-CN" kern="100" dirty="0">
                    <a:latin typeface="+mj-ea"/>
                    <a:cs typeface="Times New Roman" panose="02020603050405020304" pitchFamily="18" charset="0"/>
                  </a:rPr>
                  <a:t>Momentum</a:t>
                </a:r>
                <a:r>
                  <a:rPr lang="zh-CN" altLang="en-US" kern="100" dirty="0">
                    <a:latin typeface="+mj-ea"/>
                    <a:cs typeface="Times New Roman" panose="02020603050405020304" pitchFamily="18" charset="0"/>
                  </a:rPr>
                  <a:t>和</a:t>
                </a:r>
                <a:r>
                  <a:rPr lang="en-US" altLang="zh-CN" kern="100" dirty="0" err="1">
                    <a:latin typeface="+mj-ea"/>
                    <a:cs typeface="Times New Roman" panose="02020603050405020304" pitchFamily="18" charset="0"/>
                  </a:rPr>
                  <a:t>RMSProp</a:t>
                </a:r>
                <a:r>
                  <a:rPr lang="zh-CN" altLang="en-US" kern="100" dirty="0">
                    <a:latin typeface="+mj-ea"/>
                    <a:cs typeface="Times New Roman" panose="02020603050405020304" pitchFamily="18" charset="0"/>
                  </a:rPr>
                  <a:t>算法结合在⼀起。是一种极其常用的优化算法。</a:t>
                </a:r>
                <a:endParaRPr lang="en-US" altLang="zh-CN" kern="100" dirty="0">
                  <a:latin typeface="+mj-ea"/>
                  <a:cs typeface="Times New Roman" panose="02020603050405020304" pitchFamily="18" charset="0"/>
                </a:endParaRPr>
              </a:p>
              <a:p>
                <a:pPr>
                  <a:lnSpc>
                    <a:spcPct val="150000"/>
                  </a:lnSpc>
                </a:pPr>
                <a:r>
                  <a:rPr lang="zh-CN" altLang="zh-CN" kern="100" dirty="0">
                    <a:effectLst/>
                    <a:latin typeface="+mj-ea"/>
                    <a:ea typeface="+mj-ea"/>
                    <a:cs typeface="Times New Roman" panose="02020603050405020304" pitchFamily="18" charset="0"/>
                  </a:rPr>
                  <a:t>更新</a:t>
                </a:r>
                <a:r>
                  <a:rPr lang="zh-CN" altLang="en-US" kern="100" dirty="0">
                    <a:effectLst/>
                    <a:latin typeface="+mj-ea"/>
                    <a:ea typeface="+mj-ea"/>
                    <a:cs typeface="Times New Roman" panose="02020603050405020304" pitchFamily="18" charset="0"/>
                  </a:rPr>
                  <a:t>公式：</a:t>
                </a:r>
                <a:endParaRPr lang="en-US" altLang="zh-CN" i="1" kern="100" dirty="0">
                  <a:effectLst/>
                  <a:latin typeface="Cambria Math" panose="02040503050406030204" pitchFamily="18" charset="0"/>
                  <a:ea typeface="+mj-ea"/>
                  <a:cs typeface="Times New Roman" panose="02020603050405020304" pitchFamily="18" charset="0"/>
                </a:endParaRPr>
              </a:p>
              <a:p>
                <a:pPr algn="ctr">
                  <a:lnSpc>
                    <a:spcPct val="150000"/>
                  </a:lnSpc>
                </a:pPr>
                <a14:m>
                  <m:oMath xmlns:m="http://schemas.openxmlformats.org/officeDocument/2006/math">
                    <m:r>
                      <a:rPr lang="en-US" altLang="zh-CN" b="0" i="1" kern="100" smtClean="0">
                        <a:effectLst/>
                        <a:latin typeface="Cambria Math" panose="02040503050406030204" pitchFamily="18" charset="0"/>
                        <a:ea typeface="+mj-ea"/>
                        <a:cs typeface="Times New Roman" panose="02020603050405020304" pitchFamily="18" charset="0"/>
                      </a:rPr>
                      <m:t>𝑊</m:t>
                    </m:r>
                    <m:r>
                      <a:rPr lang="en-US" altLang="zh-CN" b="0" i="1" kern="100" smtClean="0">
                        <a:effectLst/>
                        <a:latin typeface="Cambria Math" panose="02040503050406030204" pitchFamily="18" charset="0"/>
                        <a:ea typeface="+mj-ea"/>
                        <a:cs typeface="Times New Roman" panose="02020603050405020304" pitchFamily="18" charset="0"/>
                      </a:rPr>
                      <m:t>=</m:t>
                    </m:r>
                    <m:r>
                      <a:rPr lang="en-US" altLang="zh-CN" b="0" i="1" kern="100" smtClean="0">
                        <a:effectLst/>
                        <a:latin typeface="Cambria Math" panose="02040503050406030204" pitchFamily="18" charset="0"/>
                        <a:ea typeface="+mj-ea"/>
                        <a:cs typeface="Times New Roman" panose="02020603050405020304" pitchFamily="18" charset="0"/>
                      </a:rPr>
                      <m:t>𝑊</m:t>
                    </m:r>
                    <m:r>
                      <a:rPr lang="en-US" altLang="zh-CN" b="0" i="1" kern="100" smtClean="0">
                        <a:effectLst/>
                        <a:latin typeface="Cambria Math" panose="02040503050406030204" pitchFamily="18" charset="0"/>
                        <a:ea typeface="+mj-ea"/>
                        <a:cs typeface="Times New Roman" panose="02020603050405020304" pitchFamily="18" charset="0"/>
                      </a:rPr>
                      <m:t>−</m:t>
                    </m:r>
                    <m:r>
                      <a:rPr lang="en-US" altLang="zh-CN" b="0" i="1" kern="100" smtClean="0">
                        <a:effectLst/>
                        <a:latin typeface="Cambria Math" panose="02040503050406030204" pitchFamily="18" charset="0"/>
                        <a:ea typeface="+mj-ea"/>
                        <a:cs typeface="Times New Roman" panose="02020603050405020304" pitchFamily="18" charset="0"/>
                      </a:rPr>
                      <m:t>𝑎</m:t>
                    </m:r>
                    <m:r>
                      <a:rPr lang="en-US" altLang="zh-CN" i="1" kern="100" smtClean="0">
                        <a:effectLst/>
                        <a:latin typeface="Cambria Math" panose="02040503050406030204" pitchFamily="18" charset="0"/>
                        <a:ea typeface="+mj-ea"/>
                        <a:cs typeface="Cambria Math" panose="02040503050406030204" pitchFamily="18" charset="0"/>
                      </a:rPr>
                      <m:t>×</m:t>
                    </m:r>
                    <m:f>
                      <m:fPr>
                        <m:ctrlPr>
                          <a:rPr lang="zh-CN" altLang="zh-CN" i="1" kern="100">
                            <a:effectLst/>
                            <a:latin typeface="Cambria Math" panose="02040503050406030204" pitchFamily="18" charset="0"/>
                            <a:ea typeface="+mj-ea"/>
                            <a:cs typeface="Times New Roman" panose="02020603050405020304" pitchFamily="18" charset="0"/>
                          </a:rPr>
                        </m:ctrlPr>
                      </m:fPr>
                      <m:num>
                        <m:sSubSup>
                          <m:sSubSupPr>
                            <m:ctrlPr>
                              <a:rPr lang="zh-CN" altLang="zh-CN" i="1" kern="100">
                                <a:effectLst/>
                                <a:latin typeface="Cambria Math" panose="02040503050406030204" pitchFamily="18" charset="0"/>
                                <a:ea typeface="+mj-ea"/>
                                <a:cs typeface="Times New Roman" panose="02020603050405020304" pitchFamily="18" charset="0"/>
                              </a:rPr>
                            </m:ctrlPr>
                          </m:sSubSupPr>
                          <m:e>
                            <m:r>
                              <a:rPr lang="en-US" altLang="zh-CN" b="0" i="1" kern="100" smtClean="0">
                                <a:effectLst/>
                                <a:latin typeface="Cambria Math" panose="02040503050406030204" pitchFamily="18" charset="0"/>
                                <a:ea typeface="+mj-ea"/>
                                <a:cs typeface="Times New Roman" panose="02020603050405020304" pitchFamily="18" charset="0"/>
                              </a:rPr>
                              <m:t>𝑣</m:t>
                            </m:r>
                          </m:e>
                          <m:sub>
                            <m:r>
                              <a:rPr lang="en-US" altLang="zh-CN" b="0" i="1" kern="100" smtClean="0">
                                <a:effectLst/>
                                <a:latin typeface="Cambria Math" panose="02040503050406030204" pitchFamily="18" charset="0"/>
                                <a:ea typeface="+mj-ea"/>
                                <a:cs typeface="Times New Roman" panose="02020603050405020304" pitchFamily="18" charset="0"/>
                              </a:rPr>
                              <m:t>𝑑𝑊</m:t>
                            </m:r>
                          </m:sub>
                          <m:sup>
                            <m:r>
                              <m:rPr>
                                <m:sty m:val="p"/>
                              </m:rPr>
                              <a:rPr lang="en-US" altLang="zh-CN" b="0" kern="100" smtClean="0">
                                <a:effectLst/>
                                <a:latin typeface="Cambria Math" panose="02040503050406030204" pitchFamily="18" charset="0"/>
                                <a:ea typeface="+mj-ea"/>
                                <a:cs typeface="Times New Roman" panose="02020603050405020304" pitchFamily="18" charset="0"/>
                              </a:rPr>
                              <m:t>corrected</m:t>
                            </m:r>
                          </m:sup>
                        </m:sSubSup>
                      </m:num>
                      <m:den>
                        <m:rad>
                          <m:radPr>
                            <m:degHide m:val="on"/>
                            <m:ctrlPr>
                              <a:rPr lang="zh-CN" altLang="zh-CN" i="1" kern="100">
                                <a:effectLst/>
                                <a:latin typeface="Cambria Math" panose="02040503050406030204" pitchFamily="18" charset="0"/>
                                <a:ea typeface="+mj-ea"/>
                                <a:cs typeface="Times New Roman" panose="02020603050405020304" pitchFamily="18" charset="0"/>
                              </a:rPr>
                            </m:ctrlPr>
                          </m:radPr>
                          <m:deg/>
                          <m:e>
                            <m:sSubSup>
                              <m:sSubSupPr>
                                <m:ctrlPr>
                                  <a:rPr lang="zh-CN" altLang="zh-CN" i="1" kern="100">
                                    <a:effectLst/>
                                    <a:latin typeface="Cambria Math" panose="02040503050406030204" pitchFamily="18" charset="0"/>
                                    <a:ea typeface="+mj-ea"/>
                                    <a:cs typeface="Times New Roman" panose="02020603050405020304" pitchFamily="18" charset="0"/>
                                  </a:rPr>
                                </m:ctrlPr>
                              </m:sSubSupPr>
                              <m:e>
                                <m:r>
                                  <a:rPr lang="en-US" altLang="zh-CN" b="0" i="1" kern="100" smtClean="0">
                                    <a:effectLst/>
                                    <a:latin typeface="Cambria Math" panose="02040503050406030204" pitchFamily="18" charset="0"/>
                                    <a:ea typeface="+mj-ea"/>
                                    <a:cs typeface="Times New Roman" panose="02020603050405020304" pitchFamily="18" charset="0"/>
                                  </a:rPr>
                                  <m:t>𝑆</m:t>
                                </m:r>
                              </m:e>
                              <m:sub>
                                <m:r>
                                  <a:rPr lang="en-US" altLang="zh-CN" b="0" i="1" kern="100" smtClean="0">
                                    <a:effectLst/>
                                    <a:latin typeface="Cambria Math" panose="02040503050406030204" pitchFamily="18" charset="0"/>
                                    <a:ea typeface="+mj-ea"/>
                                    <a:cs typeface="Times New Roman" panose="02020603050405020304" pitchFamily="18" charset="0"/>
                                  </a:rPr>
                                  <m:t>𝑑𝑊</m:t>
                                </m:r>
                              </m:sub>
                              <m:sup>
                                <m:r>
                                  <m:rPr>
                                    <m:sty m:val="p"/>
                                  </m:rPr>
                                  <a:rPr lang="en-US" altLang="zh-CN" b="0" kern="100" smtClean="0">
                                    <a:effectLst/>
                                    <a:latin typeface="Cambria Math" panose="02040503050406030204" pitchFamily="18" charset="0"/>
                                    <a:ea typeface="+mj-ea"/>
                                    <a:cs typeface="Times New Roman" panose="02020603050405020304" pitchFamily="18" charset="0"/>
                                  </a:rPr>
                                  <m:t>corrected</m:t>
                                </m:r>
                              </m:sup>
                            </m:sSubSup>
                          </m:e>
                        </m:rad>
                        <m:r>
                          <a:rPr lang="en-US" altLang="zh-CN" b="0" i="1" kern="100" smtClean="0">
                            <a:effectLst/>
                            <a:latin typeface="Cambria Math" panose="02040503050406030204" pitchFamily="18" charset="0"/>
                            <a:ea typeface="+mj-ea"/>
                            <a:cs typeface="Times New Roman" panose="02020603050405020304" pitchFamily="18" charset="0"/>
                          </a:rPr>
                          <m:t>+</m:t>
                        </m:r>
                        <m:r>
                          <a:rPr lang="en-US" altLang="zh-CN" b="0" i="1" kern="100" smtClean="0">
                            <a:effectLst/>
                            <a:latin typeface="Cambria Math" panose="02040503050406030204" pitchFamily="18" charset="0"/>
                            <a:ea typeface="+mj-ea"/>
                            <a:cs typeface="Times New Roman" panose="02020603050405020304" pitchFamily="18" charset="0"/>
                          </a:rPr>
                          <m:t>𝜀</m:t>
                        </m:r>
                      </m:den>
                    </m:f>
                  </m:oMath>
                </a14:m>
                <a:r>
                  <a:rPr lang="zh-CN" altLang="en-US" kern="100" dirty="0">
                    <a:effectLst/>
                    <a:latin typeface="+mj-ea"/>
                    <a:ea typeface="+mj-ea"/>
                    <a:cs typeface="Times New Roman" panose="02020603050405020304" pitchFamily="18" charset="0"/>
                  </a:rPr>
                  <a:t>，</a:t>
                </a:r>
                <a14:m>
                  <m:oMath xmlns:m="http://schemas.openxmlformats.org/officeDocument/2006/math">
                    <m:r>
                      <a:rPr lang="en-US" altLang="zh-CN" b="0" i="1" kern="100" smtClean="0">
                        <a:effectLst/>
                        <a:latin typeface="Cambria Math" panose="02040503050406030204" pitchFamily="18" charset="0"/>
                        <a:ea typeface="+mj-ea"/>
                        <a:cs typeface="Times New Roman" panose="02020603050405020304" pitchFamily="18" charset="0"/>
                      </a:rPr>
                      <m:t>𝑏</m:t>
                    </m:r>
                    <m:r>
                      <a:rPr lang="en-US" altLang="zh-CN" b="0" i="1" kern="100" smtClean="0">
                        <a:effectLst/>
                        <a:latin typeface="Cambria Math" panose="02040503050406030204" pitchFamily="18" charset="0"/>
                        <a:ea typeface="+mj-ea"/>
                        <a:cs typeface="Times New Roman" panose="02020603050405020304" pitchFamily="18" charset="0"/>
                      </a:rPr>
                      <m:t>=</m:t>
                    </m:r>
                    <m:r>
                      <a:rPr lang="en-US" altLang="zh-CN" b="0" i="1" kern="100" smtClean="0">
                        <a:effectLst/>
                        <a:latin typeface="Cambria Math" panose="02040503050406030204" pitchFamily="18" charset="0"/>
                        <a:ea typeface="+mj-ea"/>
                        <a:cs typeface="Times New Roman" panose="02020603050405020304" pitchFamily="18" charset="0"/>
                      </a:rPr>
                      <m:t>𝑏</m:t>
                    </m:r>
                    <m:r>
                      <a:rPr lang="en-US" altLang="zh-CN" b="0" i="1" kern="100" smtClean="0">
                        <a:effectLst/>
                        <a:latin typeface="Cambria Math" panose="02040503050406030204" pitchFamily="18" charset="0"/>
                        <a:ea typeface="+mj-ea"/>
                        <a:cs typeface="Times New Roman" panose="02020603050405020304" pitchFamily="18" charset="0"/>
                      </a:rPr>
                      <m:t>−</m:t>
                    </m:r>
                    <m:r>
                      <a:rPr lang="en-US" altLang="zh-CN" b="0" i="1" kern="100" smtClean="0">
                        <a:effectLst/>
                        <a:latin typeface="Cambria Math" panose="02040503050406030204" pitchFamily="18" charset="0"/>
                        <a:ea typeface="+mj-ea"/>
                        <a:cs typeface="Times New Roman" panose="02020603050405020304" pitchFamily="18" charset="0"/>
                      </a:rPr>
                      <m:t>𝛼</m:t>
                    </m:r>
                    <m:r>
                      <a:rPr lang="en-US" altLang="zh-CN" i="1" kern="100" smtClean="0">
                        <a:effectLst/>
                        <a:latin typeface="Cambria Math" panose="02040503050406030204" pitchFamily="18" charset="0"/>
                        <a:ea typeface="+mj-ea"/>
                        <a:cs typeface="Cambria Math" panose="02040503050406030204" pitchFamily="18" charset="0"/>
                      </a:rPr>
                      <m:t>×</m:t>
                    </m:r>
                    <m:f>
                      <m:fPr>
                        <m:ctrlPr>
                          <a:rPr lang="zh-CN" altLang="zh-CN" i="1" kern="100">
                            <a:effectLst/>
                            <a:latin typeface="Cambria Math" panose="02040503050406030204" pitchFamily="18" charset="0"/>
                            <a:ea typeface="+mj-ea"/>
                            <a:cs typeface="Times New Roman" panose="02020603050405020304" pitchFamily="18" charset="0"/>
                          </a:rPr>
                        </m:ctrlPr>
                      </m:fPr>
                      <m:num>
                        <m:sSubSup>
                          <m:sSubSupPr>
                            <m:ctrlPr>
                              <a:rPr lang="zh-CN" altLang="zh-CN" i="1" kern="100">
                                <a:effectLst/>
                                <a:latin typeface="Cambria Math" panose="02040503050406030204" pitchFamily="18" charset="0"/>
                                <a:ea typeface="+mj-ea"/>
                                <a:cs typeface="Times New Roman" panose="02020603050405020304" pitchFamily="18" charset="0"/>
                              </a:rPr>
                            </m:ctrlPr>
                          </m:sSubSupPr>
                          <m:e>
                            <m:r>
                              <a:rPr lang="en-US" altLang="zh-CN" b="0" i="1" kern="100" smtClean="0">
                                <a:effectLst/>
                                <a:latin typeface="Cambria Math" panose="02040503050406030204" pitchFamily="18" charset="0"/>
                                <a:ea typeface="+mj-ea"/>
                                <a:cs typeface="Times New Roman" panose="02020603050405020304" pitchFamily="18" charset="0"/>
                              </a:rPr>
                              <m:t>𝑣</m:t>
                            </m:r>
                          </m:e>
                          <m:sub>
                            <m:r>
                              <m:rPr>
                                <m:sty m:val="p"/>
                              </m:rPr>
                              <a:rPr lang="en-US" altLang="zh-CN" b="0" kern="100" smtClean="0">
                                <a:effectLst/>
                                <a:latin typeface="Cambria Math" panose="02040503050406030204" pitchFamily="18" charset="0"/>
                                <a:ea typeface="+mj-ea"/>
                                <a:cs typeface="Times New Roman" panose="02020603050405020304" pitchFamily="18" charset="0"/>
                              </a:rPr>
                              <m:t>db</m:t>
                            </m:r>
                          </m:sub>
                          <m:sup>
                            <m:r>
                              <m:rPr>
                                <m:sty m:val="p"/>
                              </m:rPr>
                              <a:rPr lang="en-US" altLang="zh-CN" b="0" kern="100" smtClean="0">
                                <a:effectLst/>
                                <a:latin typeface="Cambria Math" panose="02040503050406030204" pitchFamily="18" charset="0"/>
                                <a:ea typeface="+mj-ea"/>
                                <a:cs typeface="Times New Roman" panose="02020603050405020304" pitchFamily="18" charset="0"/>
                              </a:rPr>
                              <m:t>corrected</m:t>
                            </m:r>
                          </m:sup>
                        </m:sSubSup>
                      </m:num>
                      <m:den>
                        <m:rad>
                          <m:radPr>
                            <m:degHide m:val="on"/>
                            <m:ctrlPr>
                              <a:rPr lang="zh-CN" altLang="zh-CN" i="1" kern="100">
                                <a:effectLst/>
                                <a:latin typeface="Cambria Math" panose="02040503050406030204" pitchFamily="18" charset="0"/>
                                <a:ea typeface="+mj-ea"/>
                                <a:cs typeface="Times New Roman" panose="02020603050405020304" pitchFamily="18" charset="0"/>
                              </a:rPr>
                            </m:ctrlPr>
                          </m:radPr>
                          <m:deg/>
                          <m:e>
                            <m:sSubSup>
                              <m:sSubSupPr>
                                <m:ctrlPr>
                                  <a:rPr lang="zh-CN" altLang="zh-CN" i="1" kern="100">
                                    <a:effectLst/>
                                    <a:latin typeface="Cambria Math" panose="02040503050406030204" pitchFamily="18" charset="0"/>
                                    <a:ea typeface="+mj-ea"/>
                                    <a:cs typeface="Times New Roman" panose="02020603050405020304" pitchFamily="18" charset="0"/>
                                  </a:rPr>
                                </m:ctrlPr>
                              </m:sSubSupPr>
                              <m:e>
                                <m:r>
                                  <a:rPr lang="en-US" altLang="zh-CN" b="0" i="1" kern="100" smtClean="0">
                                    <a:effectLst/>
                                    <a:latin typeface="Cambria Math" panose="02040503050406030204" pitchFamily="18" charset="0"/>
                                    <a:ea typeface="+mj-ea"/>
                                    <a:cs typeface="Times New Roman" panose="02020603050405020304" pitchFamily="18" charset="0"/>
                                  </a:rPr>
                                  <m:t>𝑆</m:t>
                                </m:r>
                              </m:e>
                              <m:sub>
                                <m:r>
                                  <m:rPr>
                                    <m:sty m:val="p"/>
                                  </m:rPr>
                                  <a:rPr lang="en-US" altLang="zh-CN" b="0" kern="100" smtClean="0">
                                    <a:effectLst/>
                                    <a:latin typeface="Cambria Math" panose="02040503050406030204" pitchFamily="18" charset="0"/>
                                    <a:ea typeface="+mj-ea"/>
                                    <a:cs typeface="Times New Roman" panose="02020603050405020304" pitchFamily="18" charset="0"/>
                                  </a:rPr>
                                  <m:t>db</m:t>
                                </m:r>
                              </m:sub>
                              <m:sup>
                                <m:r>
                                  <m:rPr>
                                    <m:sty m:val="p"/>
                                  </m:rPr>
                                  <a:rPr lang="en-US" altLang="zh-CN" b="0" kern="100" smtClean="0">
                                    <a:effectLst/>
                                    <a:latin typeface="Cambria Math" panose="02040503050406030204" pitchFamily="18" charset="0"/>
                                    <a:ea typeface="+mj-ea"/>
                                    <a:cs typeface="Times New Roman" panose="02020603050405020304" pitchFamily="18" charset="0"/>
                                  </a:rPr>
                                  <m:t>corrected</m:t>
                                </m:r>
                              </m:sup>
                            </m:sSubSup>
                          </m:e>
                        </m:rad>
                        <m:r>
                          <a:rPr lang="en-US" altLang="zh-CN" b="0" i="1" kern="100" smtClean="0">
                            <a:effectLst/>
                            <a:latin typeface="Cambria Math" panose="02040503050406030204" pitchFamily="18" charset="0"/>
                            <a:ea typeface="+mj-ea"/>
                            <a:cs typeface="Times New Roman" panose="02020603050405020304" pitchFamily="18" charset="0"/>
                          </a:rPr>
                          <m:t>+</m:t>
                        </m:r>
                        <m:r>
                          <a:rPr lang="en-US" altLang="zh-CN" b="0" i="1" kern="100" smtClean="0">
                            <a:effectLst/>
                            <a:latin typeface="Cambria Math" panose="02040503050406030204" pitchFamily="18" charset="0"/>
                            <a:ea typeface="+mj-ea"/>
                            <a:cs typeface="Times New Roman" panose="02020603050405020304" pitchFamily="18" charset="0"/>
                          </a:rPr>
                          <m:t>𝜀</m:t>
                        </m:r>
                      </m:den>
                    </m:f>
                  </m:oMath>
                </a14:m>
                <a:r>
                  <a:rPr lang="zh-CN" altLang="zh-CN" kern="100" dirty="0">
                    <a:effectLst/>
                    <a:latin typeface="+mj-ea"/>
                    <a:ea typeface="+mj-ea"/>
                    <a:cs typeface="Times New Roman" panose="02020603050405020304" pitchFamily="18" charset="0"/>
                  </a:rPr>
                  <a:t>。</a:t>
                </a:r>
                <a:endParaRPr lang="en-US" altLang="zh-CN" kern="100" dirty="0">
                  <a:effectLst/>
                  <a:latin typeface="+mj-ea"/>
                  <a:ea typeface="+mj-ea"/>
                  <a:cs typeface="Times New Roman" panose="02020603050405020304" pitchFamily="18" charset="0"/>
                </a:endParaRPr>
              </a:p>
              <a:p>
                <a:pPr>
                  <a:lnSpc>
                    <a:spcPct val="150000"/>
                  </a:lnSpc>
                </a:pPr>
                <a14:m>
                  <m:oMath xmlns:m="http://schemas.openxmlformats.org/officeDocument/2006/math">
                    <m:r>
                      <a:rPr lang="zh-CN" altLang="en-US" b="0" i="1" kern="100" dirty="0" smtClean="0">
                        <a:latin typeface="Cambria Math" panose="02040503050406030204" pitchFamily="18" charset="0"/>
                        <a:ea typeface="+mj-ea"/>
                        <a:cs typeface="Times New Roman" panose="02020603050405020304" pitchFamily="18" charset="0"/>
                      </a:rPr>
                      <m:t>其中：</m:t>
                    </m:r>
                    <m:sSubSup>
                      <m:sSubSupPr>
                        <m:ctrlPr>
                          <a:rPr lang="zh-CN" altLang="zh-CN" i="1" kern="100" smtClean="0">
                            <a:effectLst/>
                            <a:latin typeface="Cambria Math" panose="02040503050406030204" pitchFamily="18" charset="0"/>
                            <a:ea typeface="+mj-ea"/>
                            <a:cs typeface="Times New Roman" panose="02020603050405020304" pitchFamily="18" charset="0"/>
                          </a:rPr>
                        </m:ctrlPr>
                      </m:sSubSupPr>
                      <m:e>
                        <m:r>
                          <a:rPr lang="en-US" altLang="zh-CN" b="0" i="1" kern="100" smtClean="0">
                            <a:effectLst/>
                            <a:latin typeface="Cambria Math" panose="02040503050406030204" pitchFamily="18" charset="0"/>
                            <a:ea typeface="+mj-ea"/>
                            <a:cs typeface="Times New Roman" panose="02020603050405020304" pitchFamily="18" charset="0"/>
                          </a:rPr>
                          <m:t>𝑣</m:t>
                        </m:r>
                      </m:e>
                      <m:sub>
                        <m:r>
                          <a:rPr lang="en-US" altLang="zh-CN" b="0" i="1" kern="100" smtClean="0">
                            <a:effectLst/>
                            <a:latin typeface="Cambria Math" panose="02040503050406030204" pitchFamily="18" charset="0"/>
                            <a:ea typeface="+mj-ea"/>
                            <a:cs typeface="Times New Roman" panose="02020603050405020304" pitchFamily="18" charset="0"/>
                          </a:rPr>
                          <m:t>𝑑𝑊</m:t>
                        </m:r>
                      </m:sub>
                      <m:sup>
                        <m:r>
                          <m:rPr>
                            <m:sty m:val="p"/>
                          </m:rPr>
                          <a:rPr lang="en-US" altLang="zh-CN" b="0" kern="100" smtClean="0">
                            <a:effectLst/>
                            <a:latin typeface="Cambria Math" panose="02040503050406030204" pitchFamily="18" charset="0"/>
                            <a:ea typeface="+mj-ea"/>
                            <a:cs typeface="Times New Roman" panose="02020603050405020304" pitchFamily="18" charset="0"/>
                          </a:rPr>
                          <m:t>corrected</m:t>
                        </m:r>
                      </m:sup>
                    </m:sSubSup>
                  </m:oMath>
                </a14:m>
                <a:r>
                  <a:rPr lang="en-US" altLang="zh-CN" kern="100" dirty="0">
                    <a:effectLst/>
                    <a:latin typeface="+mj-ea"/>
                    <a:ea typeface="+mj-ea"/>
                    <a:cs typeface="Times New Roman" panose="02020603050405020304" pitchFamily="18" charset="0"/>
                  </a:rPr>
                  <a:t>=</a:t>
                </a:r>
                <a:r>
                  <a:rPr lang="zh-CN" altLang="zh-CN" kern="100" dirty="0">
                    <a:cs typeface="Times New Roman" panose="02020603050405020304" pitchFamily="18" charset="0"/>
                  </a:rPr>
                  <a:t> </a:t>
                </a:r>
                <a14:m>
                  <m:oMath xmlns:m="http://schemas.openxmlformats.org/officeDocument/2006/math">
                    <m:f>
                      <m:fPr>
                        <m:ctrlPr>
                          <a:rPr lang="zh-CN" altLang="zh-CN" i="1" kern="100">
                            <a:latin typeface="Cambria Math" panose="02040503050406030204" pitchFamily="18" charset="0"/>
                            <a:cs typeface="Times New Roman" panose="02020603050405020304" pitchFamily="18" charset="0"/>
                          </a:rPr>
                        </m:ctrlPr>
                      </m:fPr>
                      <m:num>
                        <m:sSub>
                          <m:sSubPr>
                            <m:ctrlPr>
                              <a:rPr lang="zh-CN" altLang="zh-CN" i="1" kern="100">
                                <a:latin typeface="Cambria Math" panose="02040503050406030204" pitchFamily="18" charset="0"/>
                                <a:cs typeface="Times New Roman" panose="02020603050405020304" pitchFamily="18" charset="0"/>
                              </a:rPr>
                            </m:ctrlPr>
                          </m:sSubPr>
                          <m:e>
                            <m:r>
                              <a:rPr lang="en-US" altLang="zh-CN" b="0" i="1" kern="100" smtClean="0">
                                <a:latin typeface="Cambria Math" panose="02040503050406030204" pitchFamily="18" charset="0"/>
                                <a:cs typeface="Times New Roman" panose="02020603050405020304" pitchFamily="18" charset="0"/>
                              </a:rPr>
                              <m:t>𝑣</m:t>
                            </m:r>
                          </m:e>
                          <m:sub>
                            <m:r>
                              <a:rPr lang="en-US" altLang="zh-CN" b="0" i="1" kern="100" smtClean="0">
                                <a:latin typeface="Cambria Math" panose="02040503050406030204" pitchFamily="18" charset="0"/>
                                <a:cs typeface="Times New Roman" panose="02020603050405020304" pitchFamily="18" charset="0"/>
                              </a:rPr>
                              <m:t>𝑑𝑊</m:t>
                            </m:r>
                          </m:sub>
                        </m:sSub>
                      </m:num>
                      <m:den>
                        <m:r>
                          <a:rPr lang="en-US" altLang="zh-CN" b="0" i="1" kern="100" smtClean="0">
                            <a:latin typeface="Cambria Math" panose="02040503050406030204" pitchFamily="18" charset="0"/>
                            <a:cs typeface="Times New Roman" panose="02020603050405020304" pitchFamily="18" charset="0"/>
                          </a:rPr>
                          <m:t>1</m:t>
                        </m:r>
                        <m:r>
                          <a:rPr lang="en-US" altLang="zh-CN" b="0" i="1" kern="100" smtClean="0">
                            <a:latin typeface="Cambria Math" panose="02040503050406030204" pitchFamily="18" charset="0"/>
                            <a:cs typeface="Times New Roman" panose="02020603050405020304" pitchFamily="18" charset="0"/>
                          </a:rPr>
                          <m:t>−</m:t>
                        </m:r>
                        <m:sSup>
                          <m:sSupPr>
                            <m:ctrlPr>
                              <a:rPr lang="en-US" altLang="zh-CN" i="1" kern="100" smtClean="0">
                                <a:latin typeface="Cambria Math" panose="02040503050406030204" pitchFamily="18" charset="0"/>
                                <a:cs typeface="Times New Roman" panose="02020603050405020304" pitchFamily="18" charset="0"/>
                              </a:rPr>
                            </m:ctrlPr>
                          </m:sSupPr>
                          <m:e>
                            <m:sSub>
                              <m:sSubPr>
                                <m:ctrlPr>
                                  <a:rPr lang="en-US" altLang="zh-CN" i="1" kern="100" smtClean="0">
                                    <a:latin typeface="Cambria Math" panose="02040503050406030204" pitchFamily="18" charset="0"/>
                                    <a:cs typeface="Times New Roman" panose="02020603050405020304" pitchFamily="18" charset="0"/>
                                  </a:rPr>
                                </m:ctrlPr>
                              </m:sSubPr>
                              <m:e>
                                <m:r>
                                  <a:rPr lang="zh-CN" altLang="en-US" b="0" i="1" kern="100" smtClean="0">
                                    <a:latin typeface="Cambria Math" panose="02040503050406030204" pitchFamily="18" charset="0"/>
                                    <a:cs typeface="Times New Roman" panose="02020603050405020304" pitchFamily="18" charset="0"/>
                                  </a:rPr>
                                  <m:t>𝛽</m:t>
                                </m:r>
                              </m:e>
                              <m:sub>
                                <m:r>
                                  <a:rPr lang="en-US" altLang="zh-CN" b="0" i="1" kern="100" smtClean="0">
                                    <a:latin typeface="Cambria Math" panose="02040503050406030204" pitchFamily="18" charset="0"/>
                                    <a:cs typeface="Times New Roman" panose="02020603050405020304" pitchFamily="18" charset="0"/>
                                  </a:rPr>
                                  <m:t>1</m:t>
                                </m:r>
                              </m:sub>
                            </m:sSub>
                          </m:e>
                          <m:sup>
                            <m:r>
                              <a:rPr lang="en-US" altLang="zh-CN" b="0" i="1" kern="100" smtClean="0">
                                <a:latin typeface="Cambria Math" panose="02040503050406030204" pitchFamily="18" charset="0"/>
                                <a:cs typeface="Times New Roman" panose="02020603050405020304" pitchFamily="18" charset="0"/>
                              </a:rPr>
                              <m:t>𝑡</m:t>
                            </m:r>
                          </m:sup>
                        </m:sSup>
                      </m:den>
                    </m:f>
                    <m:r>
                      <a:rPr lang="en-US" altLang="zh-CN" b="0" i="0" kern="100" smtClean="0">
                        <a:latin typeface="Cambria Math" panose="02040503050406030204" pitchFamily="18" charset="0"/>
                        <a:cs typeface="Times New Roman" panose="02020603050405020304" pitchFamily="18" charset="0"/>
                      </a:rPr>
                      <m:t>, </m:t>
                    </m:r>
                    <m:sSubSup>
                      <m:sSubSupPr>
                        <m:ctrlPr>
                          <a:rPr lang="zh-CN" altLang="zh-CN" i="1" kern="100">
                            <a:latin typeface="Cambria Math" panose="02040503050406030204" pitchFamily="18" charset="0"/>
                            <a:cs typeface="Times New Roman" panose="02020603050405020304" pitchFamily="18" charset="0"/>
                          </a:rPr>
                        </m:ctrlPr>
                      </m:sSubSupPr>
                      <m:e>
                        <m:sSubSup>
                          <m:sSubSupPr>
                            <m:ctrlPr>
                              <a:rPr lang="zh-CN" altLang="zh-CN" i="1" kern="100">
                                <a:latin typeface="Cambria Math" panose="02040503050406030204" pitchFamily="18" charset="0"/>
                                <a:cs typeface="Times New Roman" panose="02020603050405020304" pitchFamily="18" charset="0"/>
                              </a:rPr>
                            </m:ctrlPr>
                          </m:sSubSupPr>
                          <m:e>
                            <m:r>
                              <a:rPr lang="en-US" altLang="zh-CN" b="0" i="1" kern="100" smtClean="0">
                                <a:latin typeface="Cambria Math" panose="02040503050406030204" pitchFamily="18" charset="0"/>
                                <a:cs typeface="Times New Roman" panose="02020603050405020304" pitchFamily="18" charset="0"/>
                              </a:rPr>
                              <m:t> </m:t>
                            </m:r>
                            <m:r>
                              <a:rPr lang="en-US" altLang="zh-CN" b="0" i="1" kern="100" smtClean="0">
                                <a:latin typeface="Cambria Math" panose="02040503050406030204" pitchFamily="18" charset="0"/>
                                <a:cs typeface="Times New Roman" panose="02020603050405020304" pitchFamily="18" charset="0"/>
                              </a:rPr>
                              <m:t>𝑆</m:t>
                            </m:r>
                          </m:e>
                          <m:sub>
                            <m:r>
                              <a:rPr lang="en-US" altLang="zh-CN" b="0" i="1" kern="100" smtClean="0">
                                <a:latin typeface="Cambria Math" panose="02040503050406030204" pitchFamily="18" charset="0"/>
                                <a:cs typeface="Times New Roman" panose="02020603050405020304" pitchFamily="18" charset="0"/>
                              </a:rPr>
                              <m:t>𝑑𝑊</m:t>
                            </m:r>
                          </m:sub>
                          <m:sup>
                            <m:r>
                              <m:rPr>
                                <m:sty m:val="p"/>
                              </m:rPr>
                              <a:rPr lang="en-US" altLang="zh-CN" b="0" kern="100" smtClean="0">
                                <a:latin typeface="Cambria Math" panose="02040503050406030204" pitchFamily="18" charset="0"/>
                                <a:cs typeface="Times New Roman" panose="02020603050405020304" pitchFamily="18" charset="0"/>
                              </a:rPr>
                              <m:t>corrected</m:t>
                            </m:r>
                          </m:sup>
                        </m:sSubSup>
                        <m:r>
                          <a:rPr lang="en-US" altLang="zh-CN" kern="100" dirty="0">
                            <a:latin typeface="+mj-ea"/>
                            <a:cs typeface="Times New Roman" panose="02020603050405020304" pitchFamily="18" charset="0"/>
                            <a:sym typeface="+mn-ea"/>
                          </a:rPr>
                          <m:t>=</m:t>
                        </m:r>
                        <m:f>
                          <m:fPr>
                            <m:ctrlPr>
                              <a:rPr lang="zh-CN" altLang="zh-CN" i="1" kern="100">
                                <a:latin typeface="Cambria Math" panose="02040503050406030204" pitchFamily="18" charset="0"/>
                                <a:cs typeface="Times New Roman" panose="02020603050405020304" pitchFamily="18" charset="0"/>
                              </a:rPr>
                            </m:ctrlPr>
                          </m:fPr>
                          <m:num>
                            <m:sSub>
                              <m:sSubPr>
                                <m:ctrlPr>
                                  <a:rPr lang="zh-CN" altLang="zh-CN" i="1" kern="100">
                                    <a:latin typeface="Cambria Math" panose="02040503050406030204" pitchFamily="18" charset="0"/>
                                    <a:cs typeface="Times New Roman" panose="02020603050405020304" pitchFamily="18" charset="0"/>
                                  </a:rPr>
                                </m:ctrlPr>
                              </m:sSubPr>
                              <m:e>
                                <m:r>
                                  <a:rPr lang="en-US" altLang="zh-CN" b="0" i="1" kern="100" smtClean="0">
                                    <a:latin typeface="Cambria Math" panose="02040503050406030204" pitchFamily="18" charset="0"/>
                                    <a:cs typeface="Times New Roman" panose="02020603050405020304" pitchFamily="18" charset="0"/>
                                  </a:rPr>
                                  <m:t>𝑆</m:t>
                                </m:r>
                              </m:e>
                              <m:sub>
                                <m:r>
                                  <a:rPr lang="en-US" altLang="zh-CN" b="0" i="1" kern="100" smtClean="0">
                                    <a:latin typeface="Cambria Math" panose="02040503050406030204" pitchFamily="18" charset="0"/>
                                    <a:cs typeface="Times New Roman" panose="02020603050405020304" pitchFamily="18" charset="0"/>
                                  </a:rPr>
                                  <m:t>𝑑𝑊</m:t>
                                </m:r>
                              </m:sub>
                            </m:sSub>
                          </m:num>
                          <m:den>
                            <m:r>
                              <a:rPr lang="en-US" altLang="zh-CN" b="0" i="1" kern="100" smtClean="0">
                                <a:latin typeface="Cambria Math" panose="02040503050406030204" pitchFamily="18" charset="0"/>
                                <a:cs typeface="Times New Roman" panose="02020603050405020304" pitchFamily="18" charset="0"/>
                              </a:rPr>
                              <m:t>1</m:t>
                            </m:r>
                            <m:r>
                              <a:rPr lang="en-US" altLang="zh-CN" b="0" i="1" kern="100" smtClean="0">
                                <a:latin typeface="Cambria Math" panose="02040503050406030204" pitchFamily="18" charset="0"/>
                                <a:cs typeface="Times New Roman" panose="02020603050405020304" pitchFamily="18" charset="0"/>
                              </a:rPr>
                              <m:t>−</m:t>
                            </m:r>
                            <m:sSup>
                              <m:sSupPr>
                                <m:ctrlPr>
                                  <a:rPr lang="en-US" altLang="zh-CN" i="1" kern="100">
                                    <a:latin typeface="Cambria Math" panose="02040503050406030204" pitchFamily="18" charset="0"/>
                                    <a:cs typeface="Times New Roman" panose="02020603050405020304" pitchFamily="18" charset="0"/>
                                  </a:rPr>
                                </m:ctrlPr>
                              </m:sSupPr>
                              <m:e>
                                <m:sSub>
                                  <m:sSubPr>
                                    <m:ctrlPr>
                                      <a:rPr lang="en-US" altLang="zh-CN" i="1" kern="100">
                                        <a:latin typeface="Cambria Math" panose="02040503050406030204" pitchFamily="18" charset="0"/>
                                        <a:cs typeface="Times New Roman" panose="02020603050405020304" pitchFamily="18" charset="0"/>
                                      </a:rPr>
                                    </m:ctrlPr>
                                  </m:sSubPr>
                                  <m:e>
                                    <m:r>
                                      <a:rPr lang="zh-CN" altLang="en-US" b="0" i="1" kern="100" smtClean="0">
                                        <a:latin typeface="Cambria Math" panose="02040503050406030204" pitchFamily="18" charset="0"/>
                                        <a:cs typeface="Times New Roman" panose="02020603050405020304" pitchFamily="18" charset="0"/>
                                      </a:rPr>
                                      <m:t>𝛽</m:t>
                                    </m:r>
                                  </m:e>
                                  <m:sub>
                                    <m:r>
                                      <a:rPr lang="en-US" altLang="zh-CN" b="0" i="1" kern="100" smtClean="0">
                                        <a:latin typeface="Cambria Math" panose="02040503050406030204" pitchFamily="18" charset="0"/>
                                        <a:cs typeface="Times New Roman" panose="02020603050405020304" pitchFamily="18" charset="0"/>
                                      </a:rPr>
                                      <m:t>2</m:t>
                                    </m:r>
                                  </m:sub>
                                </m:sSub>
                              </m:e>
                              <m:sup>
                                <m:r>
                                  <a:rPr lang="en-US" altLang="zh-CN" b="0" i="1" kern="100" smtClean="0">
                                    <a:latin typeface="Cambria Math" panose="02040503050406030204" pitchFamily="18" charset="0"/>
                                    <a:cs typeface="Times New Roman" panose="02020603050405020304" pitchFamily="18" charset="0"/>
                                  </a:rPr>
                                  <m:t>𝑡</m:t>
                                </m:r>
                              </m:sup>
                            </m:sSup>
                          </m:den>
                        </m:f>
                        <m:r>
                          <a:rPr lang="en-US" altLang="zh-CN" b="0" kern="100" smtClean="0">
                            <a:latin typeface="Cambria Math" panose="02040503050406030204" pitchFamily="18" charset="0"/>
                            <a:cs typeface="Times New Roman" panose="02020603050405020304" pitchFamily="18" charset="0"/>
                          </a:rPr>
                          <m:t>, </m:t>
                        </m:r>
                        <m:r>
                          <a:rPr lang="en-US" altLang="zh-CN" b="0" i="1" kern="100" smtClean="0">
                            <a:latin typeface="Cambria Math" panose="02040503050406030204" pitchFamily="18" charset="0"/>
                            <a:cs typeface="Times New Roman" panose="02020603050405020304" pitchFamily="18" charset="0"/>
                          </a:rPr>
                          <m:t>𝑣</m:t>
                        </m:r>
                      </m:e>
                      <m:sub>
                        <m:r>
                          <a:rPr lang="en-US" altLang="zh-CN" b="0" i="1" kern="100" smtClean="0">
                            <a:latin typeface="Cambria Math" panose="02040503050406030204" pitchFamily="18" charset="0"/>
                            <a:cs typeface="Times New Roman" panose="02020603050405020304" pitchFamily="18" charset="0"/>
                          </a:rPr>
                          <m:t>𝑑𝑏</m:t>
                        </m:r>
                      </m:sub>
                      <m:sup>
                        <m:r>
                          <m:rPr>
                            <m:sty m:val="p"/>
                          </m:rPr>
                          <a:rPr lang="en-US" altLang="zh-CN" b="0" kern="100" smtClean="0">
                            <a:latin typeface="Cambria Math" panose="02040503050406030204" pitchFamily="18" charset="0"/>
                            <a:cs typeface="Times New Roman" panose="02020603050405020304" pitchFamily="18" charset="0"/>
                          </a:rPr>
                          <m:t>corrected</m:t>
                        </m:r>
                      </m:sup>
                    </m:sSubSup>
                  </m:oMath>
                </a14:m>
                <a:r>
                  <a:rPr lang="en-US" altLang="zh-CN" kern="100" dirty="0">
                    <a:latin typeface="+mj-ea"/>
                    <a:cs typeface="Times New Roman" panose="02020603050405020304" pitchFamily="18" charset="0"/>
                  </a:rPr>
                  <a:t>=</a:t>
                </a:r>
                <a:r>
                  <a:rPr lang="zh-CN" altLang="zh-CN" kern="100" dirty="0">
                    <a:cs typeface="Times New Roman" panose="02020603050405020304" pitchFamily="18" charset="0"/>
                  </a:rPr>
                  <a:t> </a:t>
                </a:r>
                <a14:m>
                  <m:oMath xmlns:m="http://schemas.openxmlformats.org/officeDocument/2006/math">
                    <m:f>
                      <m:fPr>
                        <m:ctrlPr>
                          <a:rPr lang="zh-CN" altLang="zh-CN" i="1" kern="100">
                            <a:latin typeface="Cambria Math" panose="02040503050406030204" pitchFamily="18" charset="0"/>
                            <a:cs typeface="Times New Roman" panose="02020603050405020304" pitchFamily="18" charset="0"/>
                          </a:rPr>
                        </m:ctrlPr>
                      </m:fPr>
                      <m:num>
                        <m:sSub>
                          <m:sSubPr>
                            <m:ctrlPr>
                              <a:rPr lang="zh-CN" altLang="zh-CN" i="1" kern="100">
                                <a:latin typeface="Cambria Math" panose="02040503050406030204" pitchFamily="18" charset="0"/>
                                <a:cs typeface="Times New Roman" panose="02020603050405020304" pitchFamily="18" charset="0"/>
                              </a:rPr>
                            </m:ctrlPr>
                          </m:sSubPr>
                          <m:e>
                            <m:r>
                              <a:rPr lang="en-US" altLang="zh-CN" b="0" i="1" kern="100" smtClean="0">
                                <a:latin typeface="Cambria Math" panose="02040503050406030204" pitchFamily="18" charset="0"/>
                                <a:cs typeface="Times New Roman" panose="02020603050405020304" pitchFamily="18" charset="0"/>
                              </a:rPr>
                              <m:t>𝑣</m:t>
                            </m:r>
                          </m:e>
                          <m:sub>
                            <m:r>
                              <a:rPr lang="en-US" altLang="zh-CN" b="0" i="1" kern="100" smtClean="0">
                                <a:latin typeface="Cambria Math" panose="02040503050406030204" pitchFamily="18" charset="0"/>
                                <a:cs typeface="Times New Roman" panose="02020603050405020304" pitchFamily="18" charset="0"/>
                              </a:rPr>
                              <m:t>𝑑𝑏</m:t>
                            </m:r>
                          </m:sub>
                        </m:sSub>
                      </m:num>
                      <m:den>
                        <m:r>
                          <a:rPr lang="en-US" altLang="zh-CN" b="0" i="1" kern="100" smtClean="0">
                            <a:latin typeface="Cambria Math" panose="02040503050406030204" pitchFamily="18" charset="0"/>
                            <a:cs typeface="Times New Roman" panose="02020603050405020304" pitchFamily="18" charset="0"/>
                          </a:rPr>
                          <m:t>1</m:t>
                        </m:r>
                        <m:r>
                          <a:rPr lang="en-US" altLang="zh-CN" b="0" i="1" kern="100" smtClean="0">
                            <a:latin typeface="Cambria Math" panose="02040503050406030204" pitchFamily="18" charset="0"/>
                            <a:cs typeface="Times New Roman" panose="02020603050405020304" pitchFamily="18" charset="0"/>
                          </a:rPr>
                          <m:t>−</m:t>
                        </m:r>
                        <m:sSup>
                          <m:sSupPr>
                            <m:ctrlPr>
                              <a:rPr lang="en-US" altLang="zh-CN" i="1" kern="100">
                                <a:latin typeface="Cambria Math" panose="02040503050406030204" pitchFamily="18" charset="0"/>
                                <a:cs typeface="Times New Roman" panose="02020603050405020304" pitchFamily="18" charset="0"/>
                              </a:rPr>
                            </m:ctrlPr>
                          </m:sSupPr>
                          <m:e>
                            <m:sSub>
                              <m:sSubPr>
                                <m:ctrlPr>
                                  <a:rPr lang="en-US" altLang="zh-CN" i="1" kern="100">
                                    <a:latin typeface="Cambria Math" panose="02040503050406030204" pitchFamily="18" charset="0"/>
                                    <a:cs typeface="Times New Roman" panose="02020603050405020304" pitchFamily="18" charset="0"/>
                                  </a:rPr>
                                </m:ctrlPr>
                              </m:sSubPr>
                              <m:e>
                                <m:r>
                                  <a:rPr lang="zh-CN" altLang="en-US" b="0" i="1" kern="100" smtClean="0">
                                    <a:latin typeface="Cambria Math" panose="02040503050406030204" pitchFamily="18" charset="0"/>
                                    <a:cs typeface="Times New Roman" panose="02020603050405020304" pitchFamily="18" charset="0"/>
                                  </a:rPr>
                                  <m:t>𝛽</m:t>
                                </m:r>
                              </m:e>
                              <m:sub>
                                <m:r>
                                  <a:rPr lang="en-US" altLang="zh-CN" b="0" i="1" kern="100" smtClean="0">
                                    <a:latin typeface="Cambria Math" panose="02040503050406030204" pitchFamily="18" charset="0"/>
                                    <a:cs typeface="Times New Roman" panose="02020603050405020304" pitchFamily="18" charset="0"/>
                                  </a:rPr>
                                  <m:t>1</m:t>
                                </m:r>
                              </m:sub>
                            </m:sSub>
                          </m:e>
                          <m:sup>
                            <m:r>
                              <a:rPr lang="en-US" altLang="zh-CN" b="0" i="1" kern="100" smtClean="0">
                                <a:latin typeface="Cambria Math" panose="02040503050406030204" pitchFamily="18" charset="0"/>
                                <a:cs typeface="Times New Roman" panose="02020603050405020304" pitchFamily="18" charset="0"/>
                              </a:rPr>
                              <m:t>𝑡</m:t>
                            </m:r>
                          </m:sup>
                        </m:sSup>
                      </m:den>
                    </m:f>
                    <m:r>
                      <a:rPr lang="en-US" altLang="zh-CN" b="0" i="1" kern="100" smtClean="0">
                        <a:latin typeface="Cambria Math" panose="02040503050406030204" pitchFamily="18" charset="0"/>
                        <a:cs typeface="Times New Roman" panose="02020603050405020304" pitchFamily="18" charset="0"/>
                      </a:rPr>
                      <m:t>,</m:t>
                    </m:r>
                  </m:oMath>
                </a14:m>
                <a:r>
                  <a:rPr lang="zh-CN" altLang="zh-CN" kern="100" dirty="0">
                    <a:cs typeface="Times New Roman" panose="02020603050405020304" pitchFamily="18" charset="0"/>
                  </a:rPr>
                  <a:t> </a:t>
                </a:r>
                <a14:m>
                  <m:oMath xmlns:m="http://schemas.openxmlformats.org/officeDocument/2006/math">
                    <m:sSubSup>
                      <m:sSubSupPr>
                        <m:ctrlPr>
                          <a:rPr lang="zh-CN" altLang="zh-CN" i="1" kern="100">
                            <a:latin typeface="Cambria Math" panose="02040503050406030204" pitchFamily="18" charset="0"/>
                            <a:cs typeface="Times New Roman" panose="02020603050405020304" pitchFamily="18" charset="0"/>
                          </a:rPr>
                        </m:ctrlPr>
                      </m:sSubSupPr>
                      <m:e>
                        <m:r>
                          <a:rPr lang="en-US" altLang="zh-CN" b="0" i="1" kern="100" smtClean="0">
                            <a:latin typeface="Cambria Math" panose="02040503050406030204" pitchFamily="18" charset="0"/>
                            <a:cs typeface="Times New Roman" panose="02020603050405020304" pitchFamily="18" charset="0"/>
                          </a:rPr>
                          <m:t>𝑆</m:t>
                        </m:r>
                      </m:e>
                      <m:sub>
                        <m:r>
                          <a:rPr lang="en-US" altLang="zh-CN" b="0" i="1" kern="100" smtClean="0">
                            <a:latin typeface="Cambria Math" panose="02040503050406030204" pitchFamily="18" charset="0"/>
                            <a:cs typeface="Times New Roman" panose="02020603050405020304" pitchFamily="18" charset="0"/>
                          </a:rPr>
                          <m:t>𝑑𝑏</m:t>
                        </m:r>
                      </m:sub>
                      <m:sup>
                        <m:r>
                          <m:rPr>
                            <m:sty m:val="p"/>
                          </m:rPr>
                          <a:rPr lang="en-US" altLang="zh-CN" b="0" kern="100" smtClean="0">
                            <a:latin typeface="Cambria Math" panose="02040503050406030204" pitchFamily="18" charset="0"/>
                            <a:cs typeface="Times New Roman" panose="02020603050405020304" pitchFamily="18" charset="0"/>
                          </a:rPr>
                          <m:t>corrected</m:t>
                        </m:r>
                      </m:sup>
                    </m:sSubSup>
                  </m:oMath>
                </a14:m>
                <a:r>
                  <a:rPr lang="en-US" altLang="zh-CN" kern="100" dirty="0">
                    <a:latin typeface="+mj-ea"/>
                    <a:cs typeface="Times New Roman" panose="02020603050405020304" pitchFamily="18" charset="0"/>
                  </a:rPr>
                  <a:t>=</a:t>
                </a:r>
                <a:r>
                  <a:rPr lang="zh-CN" altLang="zh-CN" kern="100" dirty="0">
                    <a:cs typeface="Times New Roman" panose="02020603050405020304" pitchFamily="18" charset="0"/>
                  </a:rPr>
                  <a:t> </a:t>
                </a:r>
                <a14:m>
                  <m:oMath xmlns:m="http://schemas.openxmlformats.org/officeDocument/2006/math">
                    <m:f>
                      <m:fPr>
                        <m:ctrlPr>
                          <a:rPr lang="zh-CN" altLang="zh-CN" i="1" kern="100">
                            <a:latin typeface="Cambria Math" panose="02040503050406030204" pitchFamily="18" charset="0"/>
                            <a:cs typeface="Times New Roman" panose="02020603050405020304" pitchFamily="18" charset="0"/>
                          </a:rPr>
                        </m:ctrlPr>
                      </m:fPr>
                      <m:num>
                        <m:sSub>
                          <m:sSubPr>
                            <m:ctrlPr>
                              <a:rPr lang="zh-CN" altLang="zh-CN" i="1" kern="100">
                                <a:latin typeface="Cambria Math" panose="02040503050406030204" pitchFamily="18" charset="0"/>
                                <a:cs typeface="Times New Roman" panose="02020603050405020304" pitchFamily="18" charset="0"/>
                              </a:rPr>
                            </m:ctrlPr>
                          </m:sSubPr>
                          <m:e>
                            <m:r>
                              <a:rPr lang="en-US" altLang="zh-CN" b="0" i="1" kern="100" smtClean="0">
                                <a:latin typeface="Cambria Math" panose="02040503050406030204" pitchFamily="18" charset="0"/>
                                <a:cs typeface="Times New Roman" panose="02020603050405020304" pitchFamily="18" charset="0"/>
                              </a:rPr>
                              <m:t>𝑆</m:t>
                            </m:r>
                          </m:e>
                          <m:sub>
                            <m:r>
                              <a:rPr lang="en-US" altLang="zh-CN" b="0" i="1" kern="100" smtClean="0">
                                <a:latin typeface="Cambria Math" panose="02040503050406030204" pitchFamily="18" charset="0"/>
                                <a:cs typeface="Times New Roman" panose="02020603050405020304" pitchFamily="18" charset="0"/>
                              </a:rPr>
                              <m:t>𝑑𝑏</m:t>
                            </m:r>
                          </m:sub>
                        </m:sSub>
                      </m:num>
                      <m:den>
                        <m:r>
                          <a:rPr lang="en-US" altLang="zh-CN" b="0" i="1" kern="100" smtClean="0">
                            <a:latin typeface="Cambria Math" panose="02040503050406030204" pitchFamily="18" charset="0"/>
                            <a:cs typeface="Times New Roman" panose="02020603050405020304" pitchFamily="18" charset="0"/>
                          </a:rPr>
                          <m:t>1</m:t>
                        </m:r>
                        <m:r>
                          <a:rPr lang="en-US" altLang="zh-CN" b="0" i="1" kern="100" smtClean="0">
                            <a:latin typeface="Cambria Math" panose="02040503050406030204" pitchFamily="18" charset="0"/>
                            <a:cs typeface="Times New Roman" panose="02020603050405020304" pitchFamily="18" charset="0"/>
                          </a:rPr>
                          <m:t>−</m:t>
                        </m:r>
                        <m:sSup>
                          <m:sSupPr>
                            <m:ctrlPr>
                              <a:rPr lang="en-US" altLang="zh-CN" i="1" kern="100">
                                <a:latin typeface="Cambria Math" panose="02040503050406030204" pitchFamily="18" charset="0"/>
                                <a:cs typeface="Times New Roman" panose="02020603050405020304" pitchFamily="18" charset="0"/>
                              </a:rPr>
                            </m:ctrlPr>
                          </m:sSupPr>
                          <m:e>
                            <m:sSub>
                              <m:sSubPr>
                                <m:ctrlPr>
                                  <a:rPr lang="en-US" altLang="zh-CN" i="1" kern="100">
                                    <a:latin typeface="Cambria Math" panose="02040503050406030204" pitchFamily="18" charset="0"/>
                                    <a:cs typeface="Times New Roman" panose="02020603050405020304" pitchFamily="18" charset="0"/>
                                  </a:rPr>
                                </m:ctrlPr>
                              </m:sSubPr>
                              <m:e>
                                <m:r>
                                  <a:rPr lang="zh-CN" altLang="en-US" b="0" i="1" kern="100" smtClean="0">
                                    <a:latin typeface="Cambria Math" panose="02040503050406030204" pitchFamily="18" charset="0"/>
                                    <a:cs typeface="Times New Roman" panose="02020603050405020304" pitchFamily="18" charset="0"/>
                                  </a:rPr>
                                  <m:t>𝛽</m:t>
                                </m:r>
                              </m:e>
                              <m:sub>
                                <m:r>
                                  <a:rPr lang="en-US" altLang="zh-CN" b="0" i="1" kern="100" smtClean="0">
                                    <a:latin typeface="Cambria Math" panose="02040503050406030204" pitchFamily="18" charset="0"/>
                                    <a:cs typeface="Times New Roman" panose="02020603050405020304" pitchFamily="18" charset="0"/>
                                  </a:rPr>
                                  <m:t>2</m:t>
                                </m:r>
                              </m:sub>
                            </m:sSub>
                          </m:e>
                          <m:sup>
                            <m:r>
                              <a:rPr lang="en-US" altLang="zh-CN" b="0" i="1" kern="100" smtClean="0">
                                <a:latin typeface="Cambria Math" panose="02040503050406030204" pitchFamily="18" charset="0"/>
                                <a:cs typeface="Times New Roman" panose="02020603050405020304" pitchFamily="18" charset="0"/>
                              </a:rPr>
                              <m:t>𝑡</m:t>
                            </m:r>
                          </m:sup>
                        </m:sSup>
                      </m:den>
                    </m:f>
                    <m:r>
                      <a:rPr lang="zh-CN" altLang="en-US" i="1" kern="100">
                        <a:latin typeface="Cambria Math" panose="02040503050406030204" pitchFamily="18" charset="0"/>
                        <a:cs typeface="Times New Roman" panose="02020603050405020304" pitchFamily="18" charset="0"/>
                      </a:rPr>
                      <m:t>。</m:t>
                    </m:r>
                  </m:oMath>
                </a14:m>
                <a:endParaRPr lang="en-US" altLang="zh-CN" i="1" kern="100" dirty="0">
                  <a:latin typeface="Cambria Math" panose="02040503050406030204" pitchFamily="18" charset="0"/>
                  <a:cs typeface="Times New Roman" panose="02020603050405020304" pitchFamily="18" charset="0"/>
                </a:endParaRPr>
              </a:p>
              <a:p>
                <a:pPr>
                  <a:lnSpc>
                    <a:spcPct val="150000"/>
                  </a:lnSpc>
                </a:pPr>
                <a14:m>
                  <m:oMath xmlns:m="http://schemas.openxmlformats.org/officeDocument/2006/math">
                    <m:r>
                      <a:rPr lang="zh-CN" altLang="en-US" i="1" kern="100" smtClean="0">
                        <a:latin typeface="Cambria Math" panose="02040503050406030204" pitchFamily="18" charset="0"/>
                        <a:cs typeface="Times New Roman" panose="02020603050405020304" pitchFamily="18" charset="0"/>
                      </a:rPr>
                      <m:t>而</m:t>
                    </m:r>
                    <m:sSub>
                      <m:sSubPr>
                        <m:ctrlPr>
                          <a:rPr lang="en-US" altLang="zh-CN" i="1" kern="100">
                            <a:latin typeface="Cambria Math" panose="02040503050406030204" pitchFamily="18" charset="0"/>
                            <a:cs typeface="Times New Roman" panose="02020603050405020304" pitchFamily="18" charset="0"/>
                          </a:rPr>
                        </m:ctrlPr>
                      </m:sSubPr>
                      <m:e>
                        <m:r>
                          <a:rPr lang="zh-CN" altLang="en-US" i="1" kern="100">
                            <a:latin typeface="Cambria Math" panose="02040503050406030204" pitchFamily="18" charset="0"/>
                            <a:cs typeface="Times New Roman" panose="02020603050405020304" pitchFamily="18" charset="0"/>
                          </a:rPr>
                          <m:t>𝛽</m:t>
                        </m:r>
                      </m:e>
                      <m:sub>
                        <m:r>
                          <a:rPr lang="en-US" altLang="zh-CN" i="1" kern="100">
                            <a:latin typeface="Cambria Math" panose="02040503050406030204" pitchFamily="18" charset="0"/>
                            <a:cs typeface="Times New Roman" panose="02020603050405020304" pitchFamily="18" charset="0"/>
                          </a:rPr>
                          <m:t>1</m:t>
                        </m:r>
                      </m:sub>
                    </m:sSub>
                    <m:r>
                      <a:rPr lang="zh-CN" altLang="en-US" i="1" kern="100" smtClean="0">
                        <a:latin typeface="Cambria Math" panose="02040503050406030204" pitchFamily="18" charset="0"/>
                        <a:cs typeface="Times New Roman" panose="02020603050405020304" pitchFamily="18" charset="0"/>
                      </a:rPr>
                      <m:t>和</m:t>
                    </m:r>
                    <m:sSub>
                      <m:sSubPr>
                        <m:ctrlPr>
                          <a:rPr lang="en-US" altLang="zh-CN" i="1" kern="100">
                            <a:latin typeface="Cambria Math" panose="02040503050406030204" pitchFamily="18" charset="0"/>
                            <a:cs typeface="Times New Roman" panose="02020603050405020304" pitchFamily="18" charset="0"/>
                          </a:rPr>
                        </m:ctrlPr>
                      </m:sSubPr>
                      <m:e>
                        <m:r>
                          <a:rPr lang="zh-CN" altLang="en-US" i="1" kern="100">
                            <a:latin typeface="Cambria Math" panose="02040503050406030204" pitchFamily="18" charset="0"/>
                            <a:cs typeface="Times New Roman" panose="02020603050405020304" pitchFamily="18" charset="0"/>
                          </a:rPr>
                          <m:t>𝛽</m:t>
                        </m:r>
                      </m:e>
                      <m:sub>
                        <m:r>
                          <a:rPr lang="en-US" altLang="zh-CN" b="0" i="1" kern="100" smtClean="0">
                            <a:latin typeface="Cambria Math" panose="02040503050406030204" pitchFamily="18" charset="0"/>
                            <a:cs typeface="Times New Roman" panose="02020603050405020304" pitchFamily="18" charset="0"/>
                          </a:rPr>
                          <m:t>2</m:t>
                        </m:r>
                      </m:sub>
                    </m:sSub>
                    <m:r>
                      <a:rPr lang="zh-CN" altLang="en-US" i="1" kern="100" smtClean="0">
                        <a:latin typeface="Cambria Math" panose="02040503050406030204" pitchFamily="18" charset="0"/>
                        <a:cs typeface="Times New Roman" panose="02020603050405020304" pitchFamily="18" charset="0"/>
                      </a:rPr>
                      <m:t>是</m:t>
                    </m:r>
                    <m:r>
                      <a:rPr lang="zh-CN" altLang="en-US" i="1" kern="100">
                        <a:latin typeface="Cambria Math" panose="02040503050406030204" pitchFamily="18" charset="0"/>
                        <a:cs typeface="Times New Roman" panose="02020603050405020304" pitchFamily="18" charset="0"/>
                      </a:rPr>
                      <m:t>分别</m:t>
                    </m:r>
                  </m:oMath>
                </a14:m>
                <a:r>
                  <a:rPr lang="zh-CN" altLang="en-US" kern="100" dirty="0">
                    <a:effectLst/>
                    <a:latin typeface="+mj-ea"/>
                    <a:ea typeface="+mj-ea"/>
                    <a:cs typeface="Times New Roman" panose="02020603050405020304" pitchFamily="18" charset="0"/>
                  </a:rPr>
                  <a:t>用于</a:t>
                </a:r>
                <a:r>
                  <a:rPr lang="en-US" altLang="zh-CN" dirty="0">
                    <a:solidFill>
                      <a:srgbClr val="000000"/>
                    </a:solidFill>
                    <a:latin typeface="Verdana" panose="020B0604030504040204" pitchFamily="34" charset="0"/>
                  </a:rPr>
                  <a:t>Momentum</a:t>
                </a:r>
                <a:r>
                  <a:rPr lang="zh-CN" altLang="en-US" dirty="0">
                    <a:solidFill>
                      <a:srgbClr val="000000"/>
                    </a:solidFill>
                    <a:latin typeface="Verdana" panose="020B0604030504040204" pitchFamily="34" charset="0"/>
                  </a:rPr>
                  <a:t>和</a:t>
                </a:r>
                <a:r>
                  <a:rPr lang="en-US" altLang="zh-CN" dirty="0"/>
                  <a:t>RMSprop</a:t>
                </a:r>
                <a:r>
                  <a:rPr lang="zh-CN" altLang="en-US" dirty="0"/>
                  <a:t>的</a:t>
                </a:r>
                <a14:m>
                  <m:oMath xmlns:m="http://schemas.openxmlformats.org/officeDocument/2006/math">
                    <m:r>
                      <a:rPr lang="zh-CN" altLang="en-US" i="1" smtClean="0">
                        <a:latin typeface="Cambria Math" panose="02040503050406030204" pitchFamily="18" charset="0"/>
                      </a:rPr>
                      <m:t>𝛽</m:t>
                    </m:r>
                    <m:r>
                      <a:rPr lang="zh-CN" altLang="en-US" i="1">
                        <a:latin typeface="Cambria Math" panose="02040503050406030204" pitchFamily="18" charset="0"/>
                      </a:rPr>
                      <m:t>值</m:t>
                    </m:r>
                  </m:oMath>
                </a14:m>
                <a:r>
                  <a:rPr lang="zh-CN" altLang="en-US" kern="100" dirty="0">
                    <a:effectLst/>
                    <a:latin typeface="+mj-ea"/>
                    <a:ea typeface="+mj-ea"/>
                    <a:cs typeface="Times New Roman" panose="02020603050405020304" pitchFamily="18" charset="0"/>
                  </a:rPr>
                  <a:t>。</a:t>
                </a:r>
                <a:endParaRPr lang="en-US" altLang="zh-CN" kern="100" dirty="0">
                  <a:effectLst/>
                  <a:latin typeface="+mj-ea"/>
                  <a:ea typeface="+mj-ea"/>
                  <a:cs typeface="Times New Roman" panose="02020603050405020304" pitchFamily="18"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342471" y="2190381"/>
                <a:ext cx="11507057" cy="4472940"/>
              </a:xfrm>
              <a:prstGeom prst="rect">
                <a:avLst/>
              </a:prstGeom>
              <a:blipFill rotWithShape="1">
                <a:blip r:embed="rId1"/>
                <a:stretch>
                  <a:fillRect l="-2" t="-6" r="4" b="6"/>
                </a:stretch>
              </a:blipFill>
            </p:spPr>
            <p:txBody>
              <a:bodyPr/>
              <a:lstStyle/>
              <a:p>
                <a:r>
                  <a:rPr lang="zh-CN" altLang="en-US">
                    <a:noFill/>
                  </a:rPr>
                  <a:t> </a:t>
                </a:r>
              </a:p>
            </p:txBody>
          </p:sp>
        </mc:Fallback>
      </mc:AlternateContent>
      <p:sp>
        <p:nvSpPr>
          <p:cNvPr id="4" name="文本框 3"/>
          <p:cNvSpPr txBox="1"/>
          <p:nvPr/>
        </p:nvSpPr>
        <p:spPr>
          <a:xfrm>
            <a:off x="342471" y="1371364"/>
            <a:ext cx="6096000" cy="461665"/>
          </a:xfrm>
          <a:prstGeom prst="rect">
            <a:avLst/>
          </a:prstGeom>
          <a:noFill/>
        </p:spPr>
        <p:txBody>
          <a:bodyPr wrap="square">
            <a:spAutoFit/>
          </a:bodyPr>
          <a:lstStyle/>
          <a:p>
            <a:r>
              <a:rPr lang="en-US" altLang="zh-CN" sz="2400" b="1" kern="100" dirty="0">
                <a:latin typeface="+mj-ea"/>
                <a:cs typeface="Times New Roman" panose="02020603050405020304" pitchFamily="18" charset="0"/>
              </a:rPr>
              <a:t>4.Adam</a:t>
            </a:r>
            <a:endParaRPr lang="en-US" altLang="zh-CN" sz="2400" b="1" kern="100" dirty="0">
              <a:latin typeface="+mj-ea"/>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303" y="276634"/>
            <a:ext cx="11215222" cy="1325563"/>
          </a:xfrm>
        </p:spPr>
        <p:txBody>
          <a:bodyPr anchor="t"/>
          <a:lstStyle/>
          <a:p>
            <a:pPr algn="l"/>
            <a:r>
              <a:rPr lang="zh-CN" altLang="en-US" dirty="0">
                <a:solidFill>
                  <a:srgbClr val="000000"/>
                </a:solidFill>
                <a:latin typeface="Verdana" panose="020B0604030504040204" pitchFamily="34" charset="0"/>
              </a:rPr>
              <a:t>优化器</a:t>
            </a:r>
            <a:endParaRPr lang="en-US" dirty="0"/>
          </a:p>
        </p:txBody>
      </p:sp>
      <p:sp>
        <p:nvSpPr>
          <p:cNvPr id="15" name="文本框 14"/>
          <p:cNvSpPr txBox="1"/>
          <p:nvPr/>
        </p:nvSpPr>
        <p:spPr>
          <a:xfrm>
            <a:off x="777303" y="2210184"/>
            <a:ext cx="11507057" cy="2861310"/>
          </a:xfrm>
          <a:prstGeom prst="rect">
            <a:avLst/>
          </a:prstGeom>
          <a:noFill/>
        </p:spPr>
        <p:txBody>
          <a:bodyPr wrap="square">
            <a:spAutoFit/>
          </a:bodyPr>
          <a:lstStyle/>
          <a:p>
            <a:pPr>
              <a:lnSpc>
                <a:spcPct val="150000"/>
              </a:lnSpc>
            </a:pPr>
            <a:r>
              <a:rPr lang="zh-CN" altLang="en-US" dirty="0">
                <a:solidFill>
                  <a:srgbClr val="000000"/>
                </a:solidFill>
                <a:effectLst/>
              </a:rPr>
              <a:t>建议的参数值： </a:t>
            </a:r>
            <a:endParaRPr lang="zh-CN" altLang="en-US" dirty="0"/>
          </a:p>
          <a:p>
            <a:pPr marL="342900" indent="-342900">
              <a:lnSpc>
                <a:spcPct val="150000"/>
              </a:lnSpc>
              <a:buFont typeface="Arial" panose="020B0604020202020204" pitchFamily="34" charset="0"/>
              <a:buChar char="•"/>
            </a:pPr>
            <a:r>
              <a:rPr lang="zh-CN" altLang="en-US" dirty="0">
                <a:solidFill>
                  <a:srgbClr val="000000"/>
                </a:solidFill>
                <a:effectLst/>
              </a:rPr>
              <a:t>学习率</a:t>
            </a:r>
            <a:r>
              <a:rPr lang="en-US" altLang="zh-CN" dirty="0">
                <a:solidFill>
                  <a:srgbClr val="000000"/>
                </a:solidFill>
                <a:effectLst/>
                <a:latin typeface="Arial" panose="020B0604020202020204" pitchFamily="34" charset="0"/>
              </a:rPr>
              <a:t>α</a:t>
            </a:r>
            <a:r>
              <a:rPr lang="zh-CN" altLang="en-US" dirty="0">
                <a:solidFill>
                  <a:srgbClr val="000000"/>
                </a:solidFill>
                <a:effectLst/>
              </a:rPr>
              <a:t>：需要尝试⼀系列的值，来寻找⽐较合适的</a:t>
            </a:r>
            <a:r>
              <a:rPr lang="zh-CN" altLang="en-US" dirty="0">
                <a:solidFill>
                  <a:srgbClr val="000000"/>
                </a:solidFill>
              </a:rPr>
              <a:t>；</a:t>
            </a:r>
            <a:r>
              <a:rPr lang="zh-CN" altLang="en-US" dirty="0">
                <a:solidFill>
                  <a:srgbClr val="000000"/>
                </a:solidFill>
                <a:effectLst/>
              </a:rPr>
              <a:t> </a:t>
            </a:r>
            <a:endParaRPr lang="zh-CN" altLang="en-US" dirty="0"/>
          </a:p>
          <a:p>
            <a:pPr marL="342900" indent="-342900">
              <a:lnSpc>
                <a:spcPct val="150000"/>
              </a:lnSpc>
              <a:buFont typeface="Arial" panose="020B0604020202020204" pitchFamily="34" charset="0"/>
              <a:buChar char="•"/>
            </a:pPr>
            <a:r>
              <a:rPr lang="en-US" altLang="zh-CN" dirty="0">
                <a:solidFill>
                  <a:srgbClr val="000000"/>
                </a:solidFill>
                <a:effectLst/>
                <a:latin typeface="Arial" panose="020B0604020202020204" pitchFamily="34" charset="0"/>
              </a:rPr>
              <a:t>β1</a:t>
            </a:r>
            <a:r>
              <a:rPr lang="zh-CN" altLang="en-US" dirty="0">
                <a:solidFill>
                  <a:srgbClr val="000000"/>
                </a:solidFill>
                <a:effectLst/>
              </a:rPr>
              <a:t>：常⽤的缺省值为</a:t>
            </a:r>
            <a:r>
              <a:rPr lang="en-US" altLang="zh-CN" dirty="0">
                <a:solidFill>
                  <a:srgbClr val="000000"/>
                </a:solidFill>
                <a:effectLst/>
                <a:latin typeface="Arial" panose="020B0604020202020204" pitchFamily="34" charset="0"/>
              </a:rPr>
              <a:t>0.9</a:t>
            </a:r>
            <a:r>
              <a:rPr lang="zh-CN" altLang="en-US" dirty="0">
                <a:solidFill>
                  <a:srgbClr val="000000"/>
                </a:solidFill>
                <a:effectLst/>
                <a:latin typeface="Arial" panose="020B0604020202020204" pitchFamily="34" charset="0"/>
              </a:rPr>
              <a:t>；</a:t>
            </a:r>
            <a:endParaRPr lang="zh-CN" altLang="en-US" dirty="0"/>
          </a:p>
          <a:p>
            <a:pPr marL="342900" indent="-342900">
              <a:lnSpc>
                <a:spcPct val="150000"/>
              </a:lnSpc>
              <a:buFont typeface="Arial" panose="020B0604020202020204" pitchFamily="34" charset="0"/>
              <a:buChar char="•"/>
            </a:pPr>
            <a:r>
              <a:rPr lang="en-US" altLang="zh-CN" dirty="0">
                <a:solidFill>
                  <a:srgbClr val="000000"/>
                </a:solidFill>
                <a:effectLst/>
                <a:latin typeface="Arial" panose="020B0604020202020204" pitchFamily="34" charset="0"/>
              </a:rPr>
              <a:t>β2</a:t>
            </a:r>
            <a:r>
              <a:rPr lang="zh-CN" altLang="en-US" dirty="0">
                <a:solidFill>
                  <a:srgbClr val="000000"/>
                </a:solidFill>
                <a:effectLst/>
              </a:rPr>
              <a:t>：建议为</a:t>
            </a:r>
            <a:r>
              <a:rPr lang="en-US" altLang="zh-CN" dirty="0">
                <a:solidFill>
                  <a:srgbClr val="000000"/>
                </a:solidFill>
                <a:effectLst/>
                <a:latin typeface="Arial" panose="020B0604020202020204" pitchFamily="34" charset="0"/>
              </a:rPr>
              <a:t>0.999</a:t>
            </a:r>
            <a:r>
              <a:rPr lang="zh-CN" altLang="en-US" dirty="0">
                <a:solidFill>
                  <a:srgbClr val="000000"/>
                </a:solidFill>
                <a:effectLst/>
                <a:latin typeface="Arial" panose="020B0604020202020204" pitchFamily="34" charset="0"/>
              </a:rPr>
              <a:t>；</a:t>
            </a:r>
            <a:endParaRPr lang="zh-CN" altLang="en-US" dirty="0"/>
          </a:p>
          <a:p>
            <a:pPr marL="342900" indent="-342900">
              <a:lnSpc>
                <a:spcPct val="150000"/>
              </a:lnSpc>
              <a:buFont typeface="Arial" panose="020B0604020202020204" pitchFamily="34" charset="0"/>
              <a:buChar char="•"/>
            </a:pPr>
            <a:r>
              <a:rPr lang="en-US" altLang="zh-CN" dirty="0">
                <a:solidFill>
                  <a:srgbClr val="000000"/>
                </a:solidFill>
                <a:effectLst/>
                <a:latin typeface="Arial" panose="020B0604020202020204" pitchFamily="34" charset="0"/>
              </a:rPr>
              <a:t>ϵ</a:t>
            </a:r>
            <a:r>
              <a:rPr lang="zh-CN" altLang="en-US" dirty="0">
                <a:solidFill>
                  <a:srgbClr val="000000"/>
                </a:solidFill>
                <a:effectLst/>
              </a:rPr>
              <a:t>：默认值</a:t>
            </a:r>
            <a:r>
              <a:rPr lang="en-US" altLang="zh-CN" dirty="0">
                <a:solidFill>
                  <a:srgbClr val="000000"/>
                </a:solidFill>
                <a:effectLst/>
                <a:latin typeface="Arial" panose="020B0604020202020204" pitchFamily="34" charset="0"/>
              </a:rPr>
              <a:t>1e-8</a:t>
            </a:r>
            <a:r>
              <a:rPr lang="zh-CN" altLang="en-US" dirty="0">
                <a:solidFill>
                  <a:srgbClr val="000000"/>
                </a:solidFill>
                <a:effectLst/>
                <a:latin typeface="Arial" panose="020B0604020202020204" pitchFamily="34" charset="0"/>
              </a:rPr>
              <a:t>。</a:t>
            </a:r>
            <a:endParaRPr lang="en-US" altLang="zh-CN" kern="100" dirty="0">
              <a:effectLst/>
              <a:latin typeface="+mj-ea"/>
              <a:ea typeface="+mj-ea"/>
              <a:cs typeface="Times New Roman" panose="02020603050405020304" pitchFamily="18" charset="0"/>
            </a:endParaRPr>
          </a:p>
        </p:txBody>
      </p:sp>
      <p:sp>
        <p:nvSpPr>
          <p:cNvPr id="4" name="文本框 3"/>
          <p:cNvSpPr txBox="1"/>
          <p:nvPr/>
        </p:nvSpPr>
        <p:spPr>
          <a:xfrm>
            <a:off x="777303" y="1602197"/>
            <a:ext cx="6096000" cy="461665"/>
          </a:xfrm>
          <a:prstGeom prst="rect">
            <a:avLst/>
          </a:prstGeom>
          <a:noFill/>
        </p:spPr>
        <p:txBody>
          <a:bodyPr wrap="square">
            <a:spAutoFit/>
          </a:bodyPr>
          <a:lstStyle/>
          <a:p>
            <a:r>
              <a:rPr lang="en-US" altLang="zh-CN" b="1" dirty="0"/>
              <a:t>ADAM</a:t>
            </a:r>
            <a:endParaRPr lang="zh-CN" altLang="en-US"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a:r>
              <a:rPr lang="en-US" altLang="zh-CN" dirty="0">
                <a:solidFill>
                  <a:schemeClr val="tx1"/>
                </a:solidFill>
                <a:sym typeface="+mn-ea"/>
              </a:rPr>
              <a:t>1.</a:t>
            </a:r>
            <a:r>
              <a:rPr lang="zh-CN" altLang="en-US" dirty="0">
                <a:solidFill>
                  <a:schemeClr val="tx1"/>
                </a:solidFill>
                <a:sym typeface="+mn-ea"/>
              </a:rPr>
              <a:t>神经网络的基本概念</a:t>
            </a:r>
            <a:endParaRPr lang="zh-CN" altLang="en-US" dirty="0"/>
          </a:p>
        </p:txBody>
      </p:sp>
      <p:grpSp>
        <p:nvGrpSpPr>
          <p:cNvPr id="76" name="组合 75"/>
          <p:cNvGrpSpPr/>
          <p:nvPr/>
        </p:nvGrpSpPr>
        <p:grpSpPr>
          <a:xfrm>
            <a:off x="937260" y="1300480"/>
            <a:ext cx="9264015" cy="3871595"/>
            <a:chOff x="1476" y="2048"/>
            <a:chExt cx="14589" cy="6097"/>
          </a:xfrm>
        </p:grpSpPr>
        <p:sp>
          <p:nvSpPr>
            <p:cNvPr id="4" name="Google Shape;3629;p61"/>
            <p:cNvSpPr/>
            <p:nvPr/>
          </p:nvSpPr>
          <p:spPr>
            <a:xfrm>
              <a:off x="4056" y="4050"/>
              <a:ext cx="1055" cy="1123"/>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 name="Google Shape;3630;p61"/>
            <p:cNvSpPr/>
            <p:nvPr/>
          </p:nvSpPr>
          <p:spPr>
            <a:xfrm>
              <a:off x="4056" y="5536"/>
              <a:ext cx="1055" cy="1123"/>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 name="Google Shape;3631;p61"/>
            <p:cNvSpPr/>
            <p:nvPr/>
          </p:nvSpPr>
          <p:spPr>
            <a:xfrm>
              <a:off x="4059" y="7023"/>
              <a:ext cx="1055" cy="1123"/>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 name="Google Shape;3632;p61"/>
            <p:cNvSpPr/>
            <p:nvPr/>
          </p:nvSpPr>
          <p:spPr>
            <a:xfrm>
              <a:off x="6173" y="4050"/>
              <a:ext cx="1055" cy="1123"/>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8" name="Google Shape;3633;p61"/>
            <p:cNvSpPr/>
            <p:nvPr/>
          </p:nvSpPr>
          <p:spPr>
            <a:xfrm>
              <a:off x="6173" y="5536"/>
              <a:ext cx="1055" cy="1123"/>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9" name="Google Shape;3634;p61"/>
            <p:cNvSpPr/>
            <p:nvPr/>
          </p:nvSpPr>
          <p:spPr>
            <a:xfrm>
              <a:off x="6176" y="7023"/>
              <a:ext cx="1055" cy="1123"/>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 name="Google Shape;3635;p61"/>
            <p:cNvSpPr/>
            <p:nvPr/>
          </p:nvSpPr>
          <p:spPr>
            <a:xfrm>
              <a:off x="8290" y="4050"/>
              <a:ext cx="1055" cy="1123"/>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1" name="Google Shape;3636;p61"/>
            <p:cNvSpPr/>
            <p:nvPr/>
          </p:nvSpPr>
          <p:spPr>
            <a:xfrm>
              <a:off x="8290" y="5536"/>
              <a:ext cx="1055" cy="1123"/>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2" name="Google Shape;3637;p61"/>
            <p:cNvSpPr/>
            <p:nvPr/>
          </p:nvSpPr>
          <p:spPr>
            <a:xfrm>
              <a:off x="8293" y="7023"/>
              <a:ext cx="1055" cy="1123"/>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3" name="Google Shape;3638;p61"/>
            <p:cNvSpPr/>
            <p:nvPr/>
          </p:nvSpPr>
          <p:spPr>
            <a:xfrm>
              <a:off x="10407" y="4050"/>
              <a:ext cx="1055" cy="1123"/>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4" name="Google Shape;3639;p61"/>
            <p:cNvSpPr/>
            <p:nvPr/>
          </p:nvSpPr>
          <p:spPr>
            <a:xfrm>
              <a:off x="10407" y="5536"/>
              <a:ext cx="1055" cy="1123"/>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5" name="Google Shape;3640;p61"/>
            <p:cNvSpPr/>
            <p:nvPr/>
          </p:nvSpPr>
          <p:spPr>
            <a:xfrm>
              <a:off x="10410" y="7023"/>
              <a:ext cx="1055" cy="1123"/>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6" name="Google Shape;3641;p61"/>
            <p:cNvSpPr/>
            <p:nvPr/>
          </p:nvSpPr>
          <p:spPr>
            <a:xfrm>
              <a:off x="12524" y="4050"/>
              <a:ext cx="1055" cy="1123"/>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7" name="Google Shape;3642;p61"/>
            <p:cNvSpPr/>
            <p:nvPr/>
          </p:nvSpPr>
          <p:spPr>
            <a:xfrm>
              <a:off x="12524" y="5536"/>
              <a:ext cx="1055" cy="1123"/>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8" name="Google Shape;3643;p61"/>
            <p:cNvSpPr/>
            <p:nvPr/>
          </p:nvSpPr>
          <p:spPr>
            <a:xfrm>
              <a:off x="12527" y="7023"/>
              <a:ext cx="1055" cy="1123"/>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19" name="Google Shape;3644;p61"/>
            <p:cNvCxnSpPr>
              <a:stCxn id="4" idx="6"/>
              <a:endCxn id="7" idx="2"/>
            </p:cNvCxnSpPr>
            <p:nvPr/>
          </p:nvCxnSpPr>
          <p:spPr>
            <a:xfrm>
              <a:off x="5111" y="4611"/>
              <a:ext cx="1063" cy="0"/>
            </a:xfrm>
            <a:prstGeom prst="straightConnector1">
              <a:avLst/>
            </a:prstGeom>
            <a:noFill/>
            <a:ln w="9525" cap="flat" cmpd="sng">
              <a:solidFill>
                <a:schemeClr val="dk2"/>
              </a:solidFill>
              <a:prstDash val="solid"/>
              <a:round/>
              <a:headEnd type="none" w="med" len="med"/>
              <a:tailEnd type="triangle" w="med" len="med"/>
            </a:ln>
          </p:spPr>
        </p:cxnSp>
        <p:cxnSp>
          <p:nvCxnSpPr>
            <p:cNvPr id="20" name="Google Shape;3645;p61"/>
            <p:cNvCxnSpPr>
              <a:stCxn id="4" idx="6"/>
              <a:endCxn id="8" idx="2"/>
            </p:cNvCxnSpPr>
            <p:nvPr/>
          </p:nvCxnSpPr>
          <p:spPr>
            <a:xfrm>
              <a:off x="5111" y="4611"/>
              <a:ext cx="1063" cy="1486"/>
            </a:xfrm>
            <a:prstGeom prst="straightConnector1">
              <a:avLst/>
            </a:prstGeom>
            <a:noFill/>
            <a:ln w="9525" cap="flat" cmpd="sng">
              <a:solidFill>
                <a:schemeClr val="dk2"/>
              </a:solidFill>
              <a:prstDash val="solid"/>
              <a:round/>
              <a:headEnd type="none" w="med" len="med"/>
              <a:tailEnd type="triangle" w="med" len="med"/>
            </a:ln>
          </p:spPr>
        </p:cxnSp>
        <p:cxnSp>
          <p:nvCxnSpPr>
            <p:cNvPr id="21" name="Google Shape;3646;p61"/>
            <p:cNvCxnSpPr>
              <a:endCxn id="9" idx="2"/>
            </p:cNvCxnSpPr>
            <p:nvPr/>
          </p:nvCxnSpPr>
          <p:spPr>
            <a:xfrm>
              <a:off x="5111" y="4611"/>
              <a:ext cx="1065" cy="2973"/>
            </a:xfrm>
            <a:prstGeom prst="straightConnector1">
              <a:avLst/>
            </a:prstGeom>
            <a:noFill/>
            <a:ln w="9525" cap="flat" cmpd="sng">
              <a:solidFill>
                <a:schemeClr val="dk2"/>
              </a:solidFill>
              <a:prstDash val="solid"/>
              <a:round/>
              <a:headEnd type="none" w="med" len="med"/>
              <a:tailEnd type="triangle" w="med" len="med"/>
            </a:ln>
          </p:spPr>
        </p:cxnSp>
        <p:cxnSp>
          <p:nvCxnSpPr>
            <p:cNvPr id="22" name="Google Shape;3647;p61"/>
            <p:cNvCxnSpPr>
              <a:stCxn id="5" idx="6"/>
              <a:endCxn id="7" idx="2"/>
            </p:cNvCxnSpPr>
            <p:nvPr/>
          </p:nvCxnSpPr>
          <p:spPr>
            <a:xfrm rot="10800000" flipH="1">
              <a:off x="5111" y="4612"/>
              <a:ext cx="1063" cy="1486"/>
            </a:xfrm>
            <a:prstGeom prst="straightConnector1">
              <a:avLst/>
            </a:prstGeom>
            <a:noFill/>
            <a:ln w="9525" cap="flat" cmpd="sng">
              <a:solidFill>
                <a:schemeClr val="dk2"/>
              </a:solidFill>
              <a:prstDash val="solid"/>
              <a:round/>
              <a:headEnd type="none" w="med" len="med"/>
              <a:tailEnd type="triangle" w="med" len="med"/>
            </a:ln>
          </p:spPr>
        </p:cxnSp>
        <p:cxnSp>
          <p:nvCxnSpPr>
            <p:cNvPr id="23" name="Google Shape;3648;p61"/>
            <p:cNvCxnSpPr>
              <a:stCxn id="5" idx="6"/>
              <a:endCxn id="8" idx="2"/>
            </p:cNvCxnSpPr>
            <p:nvPr/>
          </p:nvCxnSpPr>
          <p:spPr>
            <a:xfrm>
              <a:off x="5111" y="6098"/>
              <a:ext cx="1063" cy="0"/>
            </a:xfrm>
            <a:prstGeom prst="straightConnector1">
              <a:avLst/>
            </a:prstGeom>
            <a:noFill/>
            <a:ln w="9525" cap="flat" cmpd="sng">
              <a:solidFill>
                <a:schemeClr val="dk2"/>
              </a:solidFill>
              <a:prstDash val="solid"/>
              <a:round/>
              <a:headEnd type="none" w="med" len="med"/>
              <a:tailEnd type="triangle" w="med" len="med"/>
            </a:ln>
          </p:spPr>
        </p:cxnSp>
        <p:cxnSp>
          <p:nvCxnSpPr>
            <p:cNvPr id="24" name="Google Shape;3649;p61"/>
            <p:cNvCxnSpPr>
              <a:stCxn id="5" idx="6"/>
              <a:endCxn id="9" idx="2"/>
            </p:cNvCxnSpPr>
            <p:nvPr/>
          </p:nvCxnSpPr>
          <p:spPr>
            <a:xfrm>
              <a:off x="5111" y="6098"/>
              <a:ext cx="1065" cy="1487"/>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650;p61"/>
            <p:cNvCxnSpPr>
              <a:stCxn id="6" idx="6"/>
              <a:endCxn id="7" idx="2"/>
            </p:cNvCxnSpPr>
            <p:nvPr/>
          </p:nvCxnSpPr>
          <p:spPr>
            <a:xfrm rot="10800000" flipH="1">
              <a:off x="5114" y="4611"/>
              <a:ext cx="1059" cy="2973"/>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651;p61"/>
            <p:cNvCxnSpPr>
              <a:stCxn id="6" idx="6"/>
              <a:endCxn id="8" idx="2"/>
            </p:cNvCxnSpPr>
            <p:nvPr/>
          </p:nvCxnSpPr>
          <p:spPr>
            <a:xfrm rot="10800000" flipH="1">
              <a:off x="5114" y="6097"/>
              <a:ext cx="1059" cy="1487"/>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3652;p61"/>
            <p:cNvCxnSpPr>
              <a:stCxn id="6" idx="6"/>
              <a:endCxn id="9" idx="2"/>
            </p:cNvCxnSpPr>
            <p:nvPr/>
          </p:nvCxnSpPr>
          <p:spPr>
            <a:xfrm>
              <a:off x="5114" y="7584"/>
              <a:ext cx="1063" cy="0"/>
            </a:xfrm>
            <a:prstGeom prst="straightConnector1">
              <a:avLst/>
            </a:prstGeom>
            <a:noFill/>
            <a:ln w="9525" cap="flat" cmpd="sng">
              <a:solidFill>
                <a:schemeClr val="dk2"/>
              </a:solidFill>
              <a:prstDash val="solid"/>
              <a:round/>
              <a:headEnd type="none" w="med" len="med"/>
              <a:tailEnd type="triangle" w="med" len="med"/>
            </a:ln>
          </p:spPr>
        </p:cxnSp>
        <p:cxnSp>
          <p:nvCxnSpPr>
            <p:cNvPr id="28" name="Google Shape;3653;p61"/>
            <p:cNvCxnSpPr/>
            <p:nvPr/>
          </p:nvCxnSpPr>
          <p:spPr>
            <a:xfrm>
              <a:off x="7229" y="4611"/>
              <a:ext cx="1063" cy="0"/>
            </a:xfrm>
            <a:prstGeom prst="straightConnector1">
              <a:avLst/>
            </a:prstGeom>
            <a:noFill/>
            <a:ln w="9525" cap="flat" cmpd="sng">
              <a:solidFill>
                <a:schemeClr val="dk2"/>
              </a:solidFill>
              <a:prstDash val="solid"/>
              <a:round/>
              <a:headEnd type="none" w="med" len="med"/>
              <a:tailEnd type="triangle" w="med" len="med"/>
            </a:ln>
          </p:spPr>
        </p:cxnSp>
        <p:cxnSp>
          <p:nvCxnSpPr>
            <p:cNvPr id="29" name="Google Shape;3654;p61"/>
            <p:cNvCxnSpPr/>
            <p:nvPr/>
          </p:nvCxnSpPr>
          <p:spPr>
            <a:xfrm>
              <a:off x="7229" y="4611"/>
              <a:ext cx="1063" cy="1486"/>
            </a:xfrm>
            <a:prstGeom prst="straightConnector1">
              <a:avLst/>
            </a:prstGeom>
            <a:noFill/>
            <a:ln w="9525" cap="flat" cmpd="sng">
              <a:solidFill>
                <a:schemeClr val="dk2"/>
              </a:solidFill>
              <a:prstDash val="solid"/>
              <a:round/>
              <a:headEnd type="none" w="med" len="med"/>
              <a:tailEnd type="triangle" w="med" len="med"/>
            </a:ln>
          </p:spPr>
        </p:cxnSp>
        <p:cxnSp>
          <p:nvCxnSpPr>
            <p:cNvPr id="30" name="Google Shape;3655;p61"/>
            <p:cNvCxnSpPr/>
            <p:nvPr/>
          </p:nvCxnSpPr>
          <p:spPr>
            <a:xfrm>
              <a:off x="7229" y="4611"/>
              <a:ext cx="1065" cy="2973"/>
            </a:xfrm>
            <a:prstGeom prst="straightConnector1">
              <a:avLst/>
            </a:prstGeom>
            <a:noFill/>
            <a:ln w="9525" cap="flat" cmpd="sng">
              <a:solidFill>
                <a:schemeClr val="dk2"/>
              </a:solidFill>
              <a:prstDash val="solid"/>
              <a:round/>
              <a:headEnd type="none" w="med" len="med"/>
              <a:tailEnd type="triangle" w="med" len="med"/>
            </a:ln>
          </p:spPr>
        </p:cxnSp>
        <p:cxnSp>
          <p:nvCxnSpPr>
            <p:cNvPr id="31" name="Google Shape;3656;p61"/>
            <p:cNvCxnSpPr/>
            <p:nvPr/>
          </p:nvCxnSpPr>
          <p:spPr>
            <a:xfrm rot="10800000" flipH="1">
              <a:off x="7229" y="4612"/>
              <a:ext cx="1063" cy="1486"/>
            </a:xfrm>
            <a:prstGeom prst="straightConnector1">
              <a:avLst/>
            </a:prstGeom>
            <a:noFill/>
            <a:ln w="9525" cap="flat" cmpd="sng">
              <a:solidFill>
                <a:schemeClr val="dk2"/>
              </a:solidFill>
              <a:prstDash val="solid"/>
              <a:round/>
              <a:headEnd type="none" w="med" len="med"/>
              <a:tailEnd type="triangle" w="med" len="med"/>
            </a:ln>
          </p:spPr>
        </p:cxnSp>
        <p:cxnSp>
          <p:nvCxnSpPr>
            <p:cNvPr id="32" name="Google Shape;3657;p61"/>
            <p:cNvCxnSpPr/>
            <p:nvPr/>
          </p:nvCxnSpPr>
          <p:spPr>
            <a:xfrm>
              <a:off x="7229" y="6098"/>
              <a:ext cx="1063" cy="0"/>
            </a:xfrm>
            <a:prstGeom prst="straightConnector1">
              <a:avLst/>
            </a:prstGeom>
            <a:noFill/>
            <a:ln w="9525" cap="flat" cmpd="sng">
              <a:solidFill>
                <a:schemeClr val="dk2"/>
              </a:solidFill>
              <a:prstDash val="solid"/>
              <a:round/>
              <a:headEnd type="none" w="med" len="med"/>
              <a:tailEnd type="triangle" w="med" len="med"/>
            </a:ln>
          </p:spPr>
        </p:cxnSp>
        <p:cxnSp>
          <p:nvCxnSpPr>
            <p:cNvPr id="33" name="Google Shape;3658;p61"/>
            <p:cNvCxnSpPr/>
            <p:nvPr/>
          </p:nvCxnSpPr>
          <p:spPr>
            <a:xfrm>
              <a:off x="7229" y="6098"/>
              <a:ext cx="1065" cy="1487"/>
            </a:xfrm>
            <a:prstGeom prst="straightConnector1">
              <a:avLst/>
            </a:prstGeom>
            <a:noFill/>
            <a:ln w="9525" cap="flat" cmpd="sng">
              <a:solidFill>
                <a:schemeClr val="dk2"/>
              </a:solidFill>
              <a:prstDash val="solid"/>
              <a:round/>
              <a:headEnd type="none" w="med" len="med"/>
              <a:tailEnd type="triangle" w="med" len="med"/>
            </a:ln>
          </p:spPr>
        </p:cxnSp>
        <p:cxnSp>
          <p:nvCxnSpPr>
            <p:cNvPr id="34" name="Google Shape;3659;p61"/>
            <p:cNvCxnSpPr/>
            <p:nvPr/>
          </p:nvCxnSpPr>
          <p:spPr>
            <a:xfrm rot="10800000" flipH="1">
              <a:off x="7232" y="4611"/>
              <a:ext cx="1059" cy="2973"/>
            </a:xfrm>
            <a:prstGeom prst="straightConnector1">
              <a:avLst/>
            </a:prstGeom>
            <a:noFill/>
            <a:ln w="9525" cap="flat" cmpd="sng">
              <a:solidFill>
                <a:schemeClr val="dk2"/>
              </a:solidFill>
              <a:prstDash val="solid"/>
              <a:round/>
              <a:headEnd type="none" w="med" len="med"/>
              <a:tailEnd type="triangle" w="med" len="med"/>
            </a:ln>
          </p:spPr>
        </p:cxnSp>
        <p:cxnSp>
          <p:nvCxnSpPr>
            <p:cNvPr id="35" name="Google Shape;3660;p61"/>
            <p:cNvCxnSpPr/>
            <p:nvPr/>
          </p:nvCxnSpPr>
          <p:spPr>
            <a:xfrm rot="10800000" flipH="1">
              <a:off x="7232" y="6097"/>
              <a:ext cx="1059" cy="1487"/>
            </a:xfrm>
            <a:prstGeom prst="straightConnector1">
              <a:avLst/>
            </a:prstGeom>
            <a:noFill/>
            <a:ln w="9525" cap="flat" cmpd="sng">
              <a:solidFill>
                <a:schemeClr val="dk2"/>
              </a:solidFill>
              <a:prstDash val="solid"/>
              <a:round/>
              <a:headEnd type="none" w="med" len="med"/>
              <a:tailEnd type="triangle" w="med" len="med"/>
            </a:ln>
          </p:spPr>
        </p:cxnSp>
        <p:cxnSp>
          <p:nvCxnSpPr>
            <p:cNvPr id="36" name="Google Shape;3661;p61"/>
            <p:cNvCxnSpPr/>
            <p:nvPr/>
          </p:nvCxnSpPr>
          <p:spPr>
            <a:xfrm>
              <a:off x="7232" y="7584"/>
              <a:ext cx="1063" cy="0"/>
            </a:xfrm>
            <a:prstGeom prst="straightConnector1">
              <a:avLst/>
            </a:prstGeom>
            <a:noFill/>
            <a:ln w="9525" cap="flat" cmpd="sng">
              <a:solidFill>
                <a:schemeClr val="dk2"/>
              </a:solidFill>
              <a:prstDash val="solid"/>
              <a:round/>
              <a:headEnd type="none" w="med" len="med"/>
              <a:tailEnd type="triangle" w="med" len="med"/>
            </a:ln>
          </p:spPr>
        </p:cxnSp>
        <p:cxnSp>
          <p:nvCxnSpPr>
            <p:cNvPr id="37" name="Google Shape;3662;p61"/>
            <p:cNvCxnSpPr/>
            <p:nvPr/>
          </p:nvCxnSpPr>
          <p:spPr>
            <a:xfrm>
              <a:off x="9346" y="4611"/>
              <a:ext cx="1063" cy="0"/>
            </a:xfrm>
            <a:prstGeom prst="straightConnector1">
              <a:avLst/>
            </a:prstGeom>
            <a:noFill/>
            <a:ln w="9525" cap="flat" cmpd="sng">
              <a:solidFill>
                <a:schemeClr val="dk2"/>
              </a:solidFill>
              <a:prstDash val="solid"/>
              <a:round/>
              <a:headEnd type="none" w="med" len="med"/>
              <a:tailEnd type="triangle" w="med" len="med"/>
            </a:ln>
          </p:spPr>
        </p:cxnSp>
        <p:cxnSp>
          <p:nvCxnSpPr>
            <p:cNvPr id="38" name="Google Shape;3663;p61"/>
            <p:cNvCxnSpPr/>
            <p:nvPr/>
          </p:nvCxnSpPr>
          <p:spPr>
            <a:xfrm>
              <a:off x="9346" y="4611"/>
              <a:ext cx="1063" cy="1486"/>
            </a:xfrm>
            <a:prstGeom prst="straightConnector1">
              <a:avLst/>
            </a:prstGeom>
            <a:noFill/>
            <a:ln w="9525" cap="flat" cmpd="sng">
              <a:solidFill>
                <a:schemeClr val="dk2"/>
              </a:solidFill>
              <a:prstDash val="solid"/>
              <a:round/>
              <a:headEnd type="none" w="med" len="med"/>
              <a:tailEnd type="triangle" w="med" len="med"/>
            </a:ln>
          </p:spPr>
        </p:cxnSp>
        <p:cxnSp>
          <p:nvCxnSpPr>
            <p:cNvPr id="39" name="Google Shape;3664;p61"/>
            <p:cNvCxnSpPr/>
            <p:nvPr/>
          </p:nvCxnSpPr>
          <p:spPr>
            <a:xfrm>
              <a:off x="9346" y="4611"/>
              <a:ext cx="1065" cy="2973"/>
            </a:xfrm>
            <a:prstGeom prst="straightConnector1">
              <a:avLst/>
            </a:prstGeom>
            <a:noFill/>
            <a:ln w="9525" cap="flat" cmpd="sng">
              <a:solidFill>
                <a:schemeClr val="dk2"/>
              </a:solidFill>
              <a:prstDash val="solid"/>
              <a:round/>
              <a:headEnd type="none" w="med" len="med"/>
              <a:tailEnd type="triangle" w="med" len="med"/>
            </a:ln>
          </p:spPr>
        </p:cxnSp>
        <p:cxnSp>
          <p:nvCxnSpPr>
            <p:cNvPr id="40" name="Google Shape;3665;p61"/>
            <p:cNvCxnSpPr/>
            <p:nvPr/>
          </p:nvCxnSpPr>
          <p:spPr>
            <a:xfrm rot="10800000" flipH="1">
              <a:off x="9346" y="4612"/>
              <a:ext cx="1063" cy="1486"/>
            </a:xfrm>
            <a:prstGeom prst="straightConnector1">
              <a:avLst/>
            </a:prstGeom>
            <a:noFill/>
            <a:ln w="9525" cap="flat" cmpd="sng">
              <a:solidFill>
                <a:schemeClr val="dk2"/>
              </a:solidFill>
              <a:prstDash val="solid"/>
              <a:round/>
              <a:headEnd type="none" w="med" len="med"/>
              <a:tailEnd type="triangle" w="med" len="med"/>
            </a:ln>
          </p:spPr>
        </p:cxnSp>
        <p:cxnSp>
          <p:nvCxnSpPr>
            <p:cNvPr id="41" name="Google Shape;3666;p61"/>
            <p:cNvCxnSpPr/>
            <p:nvPr/>
          </p:nvCxnSpPr>
          <p:spPr>
            <a:xfrm>
              <a:off x="9346" y="6098"/>
              <a:ext cx="1063" cy="0"/>
            </a:xfrm>
            <a:prstGeom prst="straightConnector1">
              <a:avLst/>
            </a:prstGeom>
            <a:noFill/>
            <a:ln w="9525" cap="flat" cmpd="sng">
              <a:solidFill>
                <a:schemeClr val="dk2"/>
              </a:solidFill>
              <a:prstDash val="solid"/>
              <a:round/>
              <a:headEnd type="none" w="med" len="med"/>
              <a:tailEnd type="triangle" w="med" len="med"/>
            </a:ln>
          </p:spPr>
        </p:cxnSp>
        <p:cxnSp>
          <p:nvCxnSpPr>
            <p:cNvPr id="42" name="Google Shape;3667;p61"/>
            <p:cNvCxnSpPr/>
            <p:nvPr/>
          </p:nvCxnSpPr>
          <p:spPr>
            <a:xfrm>
              <a:off x="9346" y="6098"/>
              <a:ext cx="1065" cy="1487"/>
            </a:xfrm>
            <a:prstGeom prst="straightConnector1">
              <a:avLst/>
            </a:prstGeom>
            <a:noFill/>
            <a:ln w="9525" cap="flat" cmpd="sng">
              <a:solidFill>
                <a:schemeClr val="dk2"/>
              </a:solidFill>
              <a:prstDash val="solid"/>
              <a:round/>
              <a:headEnd type="none" w="med" len="med"/>
              <a:tailEnd type="triangle" w="med" len="med"/>
            </a:ln>
          </p:spPr>
        </p:cxnSp>
        <p:cxnSp>
          <p:nvCxnSpPr>
            <p:cNvPr id="43" name="Google Shape;3668;p61"/>
            <p:cNvCxnSpPr/>
            <p:nvPr/>
          </p:nvCxnSpPr>
          <p:spPr>
            <a:xfrm rot="10800000" flipH="1">
              <a:off x="9349" y="4611"/>
              <a:ext cx="1059" cy="2973"/>
            </a:xfrm>
            <a:prstGeom prst="straightConnector1">
              <a:avLst/>
            </a:prstGeom>
            <a:noFill/>
            <a:ln w="9525" cap="flat" cmpd="sng">
              <a:solidFill>
                <a:schemeClr val="dk2"/>
              </a:solidFill>
              <a:prstDash val="solid"/>
              <a:round/>
              <a:headEnd type="none" w="med" len="med"/>
              <a:tailEnd type="triangle" w="med" len="med"/>
            </a:ln>
          </p:spPr>
        </p:cxnSp>
        <p:cxnSp>
          <p:nvCxnSpPr>
            <p:cNvPr id="44" name="Google Shape;3669;p61"/>
            <p:cNvCxnSpPr/>
            <p:nvPr/>
          </p:nvCxnSpPr>
          <p:spPr>
            <a:xfrm rot="10800000" flipH="1">
              <a:off x="9349" y="6097"/>
              <a:ext cx="1059" cy="1487"/>
            </a:xfrm>
            <a:prstGeom prst="straightConnector1">
              <a:avLst/>
            </a:prstGeom>
            <a:noFill/>
            <a:ln w="9525" cap="flat" cmpd="sng">
              <a:solidFill>
                <a:schemeClr val="dk2"/>
              </a:solidFill>
              <a:prstDash val="solid"/>
              <a:round/>
              <a:headEnd type="none" w="med" len="med"/>
              <a:tailEnd type="triangle" w="med" len="med"/>
            </a:ln>
          </p:spPr>
        </p:cxnSp>
        <p:cxnSp>
          <p:nvCxnSpPr>
            <p:cNvPr id="45" name="Google Shape;3670;p61"/>
            <p:cNvCxnSpPr/>
            <p:nvPr/>
          </p:nvCxnSpPr>
          <p:spPr>
            <a:xfrm>
              <a:off x="9349" y="7584"/>
              <a:ext cx="1063" cy="0"/>
            </a:xfrm>
            <a:prstGeom prst="straightConnector1">
              <a:avLst/>
            </a:prstGeom>
            <a:noFill/>
            <a:ln w="9525" cap="flat" cmpd="sng">
              <a:solidFill>
                <a:schemeClr val="dk2"/>
              </a:solidFill>
              <a:prstDash val="solid"/>
              <a:round/>
              <a:headEnd type="none" w="med" len="med"/>
              <a:tailEnd type="triangle" w="med" len="med"/>
            </a:ln>
          </p:spPr>
        </p:cxnSp>
        <p:cxnSp>
          <p:nvCxnSpPr>
            <p:cNvPr id="46" name="Google Shape;3671;p61"/>
            <p:cNvCxnSpPr/>
            <p:nvPr/>
          </p:nvCxnSpPr>
          <p:spPr>
            <a:xfrm>
              <a:off x="11463" y="4611"/>
              <a:ext cx="1063" cy="0"/>
            </a:xfrm>
            <a:prstGeom prst="straightConnector1">
              <a:avLst/>
            </a:prstGeom>
            <a:noFill/>
            <a:ln w="9525" cap="flat" cmpd="sng">
              <a:solidFill>
                <a:schemeClr val="dk2"/>
              </a:solidFill>
              <a:prstDash val="solid"/>
              <a:round/>
              <a:headEnd type="none" w="med" len="med"/>
              <a:tailEnd type="triangle" w="med" len="med"/>
            </a:ln>
          </p:spPr>
        </p:cxnSp>
        <p:cxnSp>
          <p:nvCxnSpPr>
            <p:cNvPr id="47" name="Google Shape;3672;p61"/>
            <p:cNvCxnSpPr/>
            <p:nvPr/>
          </p:nvCxnSpPr>
          <p:spPr>
            <a:xfrm>
              <a:off x="11463" y="4611"/>
              <a:ext cx="1063" cy="1486"/>
            </a:xfrm>
            <a:prstGeom prst="straightConnector1">
              <a:avLst/>
            </a:prstGeom>
            <a:noFill/>
            <a:ln w="9525" cap="flat" cmpd="sng">
              <a:solidFill>
                <a:schemeClr val="dk2"/>
              </a:solidFill>
              <a:prstDash val="solid"/>
              <a:round/>
              <a:headEnd type="none" w="med" len="med"/>
              <a:tailEnd type="triangle" w="med" len="med"/>
            </a:ln>
          </p:spPr>
        </p:cxnSp>
        <p:cxnSp>
          <p:nvCxnSpPr>
            <p:cNvPr id="48" name="Google Shape;3673;p61"/>
            <p:cNvCxnSpPr/>
            <p:nvPr/>
          </p:nvCxnSpPr>
          <p:spPr>
            <a:xfrm>
              <a:off x="11463" y="4611"/>
              <a:ext cx="1065" cy="2973"/>
            </a:xfrm>
            <a:prstGeom prst="straightConnector1">
              <a:avLst/>
            </a:prstGeom>
            <a:noFill/>
            <a:ln w="9525" cap="flat" cmpd="sng">
              <a:solidFill>
                <a:schemeClr val="dk2"/>
              </a:solidFill>
              <a:prstDash val="solid"/>
              <a:round/>
              <a:headEnd type="none" w="med" len="med"/>
              <a:tailEnd type="triangle" w="med" len="med"/>
            </a:ln>
          </p:spPr>
        </p:cxnSp>
        <p:cxnSp>
          <p:nvCxnSpPr>
            <p:cNvPr id="49" name="Google Shape;3674;p61"/>
            <p:cNvCxnSpPr/>
            <p:nvPr/>
          </p:nvCxnSpPr>
          <p:spPr>
            <a:xfrm rot="10800000" flipH="1">
              <a:off x="11463" y="4611"/>
              <a:ext cx="1063" cy="1486"/>
            </a:xfrm>
            <a:prstGeom prst="straightConnector1">
              <a:avLst/>
            </a:prstGeom>
            <a:noFill/>
            <a:ln w="9525" cap="flat" cmpd="sng">
              <a:solidFill>
                <a:schemeClr val="dk2"/>
              </a:solidFill>
              <a:prstDash val="solid"/>
              <a:round/>
              <a:headEnd type="none" w="med" len="med"/>
              <a:tailEnd type="triangle" w="med" len="med"/>
            </a:ln>
          </p:spPr>
        </p:cxnSp>
        <p:cxnSp>
          <p:nvCxnSpPr>
            <p:cNvPr id="50" name="Google Shape;3675;p61"/>
            <p:cNvCxnSpPr/>
            <p:nvPr/>
          </p:nvCxnSpPr>
          <p:spPr>
            <a:xfrm>
              <a:off x="11463" y="6097"/>
              <a:ext cx="1063" cy="0"/>
            </a:xfrm>
            <a:prstGeom prst="straightConnector1">
              <a:avLst/>
            </a:prstGeom>
            <a:noFill/>
            <a:ln w="9525" cap="flat" cmpd="sng">
              <a:solidFill>
                <a:schemeClr val="dk2"/>
              </a:solidFill>
              <a:prstDash val="solid"/>
              <a:round/>
              <a:headEnd type="none" w="med" len="med"/>
              <a:tailEnd type="triangle" w="med" len="med"/>
            </a:ln>
          </p:spPr>
        </p:cxnSp>
        <p:cxnSp>
          <p:nvCxnSpPr>
            <p:cNvPr id="51" name="Google Shape;3676;p61"/>
            <p:cNvCxnSpPr/>
            <p:nvPr/>
          </p:nvCxnSpPr>
          <p:spPr>
            <a:xfrm>
              <a:off x="11463" y="6097"/>
              <a:ext cx="1065" cy="1487"/>
            </a:xfrm>
            <a:prstGeom prst="straightConnector1">
              <a:avLst/>
            </a:prstGeom>
            <a:noFill/>
            <a:ln w="9525" cap="flat" cmpd="sng">
              <a:solidFill>
                <a:schemeClr val="dk2"/>
              </a:solidFill>
              <a:prstDash val="solid"/>
              <a:round/>
              <a:headEnd type="none" w="med" len="med"/>
              <a:tailEnd type="triangle" w="med" len="med"/>
            </a:ln>
          </p:spPr>
        </p:cxnSp>
        <p:cxnSp>
          <p:nvCxnSpPr>
            <p:cNvPr id="52" name="Google Shape;3677;p61"/>
            <p:cNvCxnSpPr/>
            <p:nvPr/>
          </p:nvCxnSpPr>
          <p:spPr>
            <a:xfrm rot="10800000" flipH="1">
              <a:off x="11466" y="4611"/>
              <a:ext cx="1059" cy="2973"/>
            </a:xfrm>
            <a:prstGeom prst="straightConnector1">
              <a:avLst/>
            </a:prstGeom>
            <a:noFill/>
            <a:ln w="9525" cap="flat" cmpd="sng">
              <a:solidFill>
                <a:schemeClr val="dk2"/>
              </a:solidFill>
              <a:prstDash val="solid"/>
              <a:round/>
              <a:headEnd type="none" w="med" len="med"/>
              <a:tailEnd type="triangle" w="med" len="med"/>
            </a:ln>
          </p:spPr>
        </p:cxnSp>
        <p:cxnSp>
          <p:nvCxnSpPr>
            <p:cNvPr id="53" name="Google Shape;3678;p61"/>
            <p:cNvCxnSpPr/>
            <p:nvPr/>
          </p:nvCxnSpPr>
          <p:spPr>
            <a:xfrm rot="10800000" flipH="1">
              <a:off x="11466" y="6097"/>
              <a:ext cx="1059" cy="1487"/>
            </a:xfrm>
            <a:prstGeom prst="straightConnector1">
              <a:avLst/>
            </a:prstGeom>
            <a:noFill/>
            <a:ln w="9525" cap="flat" cmpd="sng">
              <a:solidFill>
                <a:schemeClr val="dk2"/>
              </a:solidFill>
              <a:prstDash val="solid"/>
              <a:round/>
              <a:headEnd type="none" w="med" len="med"/>
              <a:tailEnd type="triangle" w="med" len="med"/>
            </a:ln>
          </p:spPr>
        </p:cxnSp>
        <p:cxnSp>
          <p:nvCxnSpPr>
            <p:cNvPr id="54" name="Google Shape;3679;p61"/>
            <p:cNvCxnSpPr/>
            <p:nvPr/>
          </p:nvCxnSpPr>
          <p:spPr>
            <a:xfrm>
              <a:off x="11466" y="7584"/>
              <a:ext cx="1063" cy="0"/>
            </a:xfrm>
            <a:prstGeom prst="straightConnector1">
              <a:avLst/>
            </a:prstGeom>
            <a:noFill/>
            <a:ln w="9525" cap="flat" cmpd="sng">
              <a:solidFill>
                <a:schemeClr val="dk2"/>
              </a:solidFill>
              <a:prstDash val="solid"/>
              <a:round/>
              <a:headEnd type="none" w="med" len="med"/>
              <a:tailEnd type="triangle" w="med" len="med"/>
            </a:ln>
          </p:spPr>
        </p:cxnSp>
        <p:cxnSp>
          <p:nvCxnSpPr>
            <p:cNvPr id="55" name="Google Shape;3680;p61"/>
            <p:cNvCxnSpPr/>
            <p:nvPr/>
          </p:nvCxnSpPr>
          <p:spPr>
            <a:xfrm>
              <a:off x="2990" y="4611"/>
              <a:ext cx="1063" cy="0"/>
            </a:xfrm>
            <a:prstGeom prst="straightConnector1">
              <a:avLst/>
            </a:prstGeom>
            <a:noFill/>
            <a:ln w="9525" cap="flat" cmpd="sng">
              <a:solidFill>
                <a:schemeClr val="dk2"/>
              </a:solidFill>
              <a:prstDash val="solid"/>
              <a:round/>
              <a:headEnd type="none" w="med" len="med"/>
              <a:tailEnd type="triangle" w="med" len="med"/>
            </a:ln>
          </p:spPr>
        </p:cxnSp>
        <p:cxnSp>
          <p:nvCxnSpPr>
            <p:cNvPr id="56" name="Google Shape;3681;p61"/>
            <p:cNvCxnSpPr/>
            <p:nvPr/>
          </p:nvCxnSpPr>
          <p:spPr>
            <a:xfrm>
              <a:off x="2990" y="4611"/>
              <a:ext cx="1063" cy="1486"/>
            </a:xfrm>
            <a:prstGeom prst="straightConnector1">
              <a:avLst/>
            </a:prstGeom>
            <a:noFill/>
            <a:ln w="9525" cap="flat" cmpd="sng">
              <a:solidFill>
                <a:schemeClr val="dk2"/>
              </a:solidFill>
              <a:prstDash val="solid"/>
              <a:round/>
              <a:headEnd type="none" w="med" len="med"/>
              <a:tailEnd type="triangle" w="med" len="med"/>
            </a:ln>
          </p:spPr>
        </p:cxnSp>
        <p:cxnSp>
          <p:nvCxnSpPr>
            <p:cNvPr id="57" name="Google Shape;3682;p61"/>
            <p:cNvCxnSpPr/>
            <p:nvPr/>
          </p:nvCxnSpPr>
          <p:spPr>
            <a:xfrm>
              <a:off x="2990" y="4611"/>
              <a:ext cx="1065" cy="2973"/>
            </a:xfrm>
            <a:prstGeom prst="straightConnector1">
              <a:avLst/>
            </a:prstGeom>
            <a:noFill/>
            <a:ln w="9525" cap="flat" cmpd="sng">
              <a:solidFill>
                <a:schemeClr val="dk2"/>
              </a:solidFill>
              <a:prstDash val="solid"/>
              <a:round/>
              <a:headEnd type="none" w="med" len="med"/>
              <a:tailEnd type="triangle" w="med" len="med"/>
            </a:ln>
          </p:spPr>
        </p:cxnSp>
        <p:cxnSp>
          <p:nvCxnSpPr>
            <p:cNvPr id="58" name="Google Shape;3683;p61"/>
            <p:cNvCxnSpPr/>
            <p:nvPr/>
          </p:nvCxnSpPr>
          <p:spPr>
            <a:xfrm rot="10800000" flipH="1">
              <a:off x="2990" y="4612"/>
              <a:ext cx="1063" cy="1486"/>
            </a:xfrm>
            <a:prstGeom prst="straightConnector1">
              <a:avLst/>
            </a:prstGeom>
            <a:noFill/>
            <a:ln w="9525" cap="flat" cmpd="sng">
              <a:solidFill>
                <a:schemeClr val="dk2"/>
              </a:solidFill>
              <a:prstDash val="solid"/>
              <a:round/>
              <a:headEnd type="none" w="med" len="med"/>
              <a:tailEnd type="triangle" w="med" len="med"/>
            </a:ln>
          </p:spPr>
        </p:cxnSp>
        <p:cxnSp>
          <p:nvCxnSpPr>
            <p:cNvPr id="59" name="Google Shape;3684;p61"/>
            <p:cNvCxnSpPr/>
            <p:nvPr/>
          </p:nvCxnSpPr>
          <p:spPr>
            <a:xfrm>
              <a:off x="2990" y="6098"/>
              <a:ext cx="1063" cy="0"/>
            </a:xfrm>
            <a:prstGeom prst="straightConnector1">
              <a:avLst/>
            </a:prstGeom>
            <a:noFill/>
            <a:ln w="9525" cap="flat" cmpd="sng">
              <a:solidFill>
                <a:schemeClr val="dk2"/>
              </a:solidFill>
              <a:prstDash val="solid"/>
              <a:round/>
              <a:headEnd type="none" w="med" len="med"/>
              <a:tailEnd type="triangle" w="med" len="med"/>
            </a:ln>
          </p:spPr>
        </p:cxnSp>
        <p:cxnSp>
          <p:nvCxnSpPr>
            <p:cNvPr id="60" name="Google Shape;3685;p61"/>
            <p:cNvCxnSpPr/>
            <p:nvPr/>
          </p:nvCxnSpPr>
          <p:spPr>
            <a:xfrm>
              <a:off x="2990" y="6098"/>
              <a:ext cx="1065" cy="1487"/>
            </a:xfrm>
            <a:prstGeom prst="straightConnector1">
              <a:avLst/>
            </a:prstGeom>
            <a:noFill/>
            <a:ln w="9525" cap="flat" cmpd="sng">
              <a:solidFill>
                <a:schemeClr val="dk2"/>
              </a:solidFill>
              <a:prstDash val="solid"/>
              <a:round/>
              <a:headEnd type="none" w="med" len="med"/>
              <a:tailEnd type="triangle" w="med" len="med"/>
            </a:ln>
          </p:spPr>
        </p:cxnSp>
        <p:cxnSp>
          <p:nvCxnSpPr>
            <p:cNvPr id="61" name="Google Shape;3686;p61"/>
            <p:cNvCxnSpPr/>
            <p:nvPr/>
          </p:nvCxnSpPr>
          <p:spPr>
            <a:xfrm rot="10800000" flipH="1">
              <a:off x="2993" y="4611"/>
              <a:ext cx="1059" cy="2973"/>
            </a:xfrm>
            <a:prstGeom prst="straightConnector1">
              <a:avLst/>
            </a:prstGeom>
            <a:noFill/>
            <a:ln w="9525" cap="flat" cmpd="sng">
              <a:solidFill>
                <a:schemeClr val="dk2"/>
              </a:solidFill>
              <a:prstDash val="solid"/>
              <a:round/>
              <a:headEnd type="none" w="med" len="med"/>
              <a:tailEnd type="triangle" w="med" len="med"/>
            </a:ln>
          </p:spPr>
        </p:cxnSp>
        <p:cxnSp>
          <p:nvCxnSpPr>
            <p:cNvPr id="62" name="Google Shape;3687;p61"/>
            <p:cNvCxnSpPr/>
            <p:nvPr/>
          </p:nvCxnSpPr>
          <p:spPr>
            <a:xfrm rot="10800000" flipH="1">
              <a:off x="2993" y="6097"/>
              <a:ext cx="1059" cy="1487"/>
            </a:xfrm>
            <a:prstGeom prst="straightConnector1">
              <a:avLst/>
            </a:prstGeom>
            <a:noFill/>
            <a:ln w="9525" cap="flat" cmpd="sng">
              <a:solidFill>
                <a:schemeClr val="dk2"/>
              </a:solidFill>
              <a:prstDash val="solid"/>
              <a:round/>
              <a:headEnd type="none" w="med" len="med"/>
              <a:tailEnd type="triangle" w="med" len="med"/>
            </a:ln>
          </p:spPr>
        </p:cxnSp>
        <p:cxnSp>
          <p:nvCxnSpPr>
            <p:cNvPr id="63" name="Google Shape;3688;p61"/>
            <p:cNvCxnSpPr/>
            <p:nvPr/>
          </p:nvCxnSpPr>
          <p:spPr>
            <a:xfrm>
              <a:off x="2993" y="7584"/>
              <a:ext cx="1063" cy="0"/>
            </a:xfrm>
            <a:prstGeom prst="straightConnector1">
              <a:avLst/>
            </a:prstGeom>
            <a:noFill/>
            <a:ln w="9525" cap="flat" cmpd="sng">
              <a:solidFill>
                <a:schemeClr val="dk2"/>
              </a:solidFill>
              <a:prstDash val="solid"/>
              <a:round/>
              <a:headEnd type="none" w="med" len="med"/>
              <a:tailEnd type="triangle" w="med" len="med"/>
            </a:ln>
          </p:spPr>
        </p:cxnSp>
        <p:sp>
          <p:nvSpPr>
            <p:cNvPr id="64" name="Google Shape;3689;p61"/>
            <p:cNvSpPr/>
            <p:nvPr/>
          </p:nvSpPr>
          <p:spPr>
            <a:xfrm>
              <a:off x="14268" y="5536"/>
              <a:ext cx="1055" cy="1123"/>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65" name="Google Shape;3690;p61"/>
            <p:cNvCxnSpPr>
              <a:stCxn id="16" idx="6"/>
              <a:endCxn id="64" idx="1"/>
            </p:cNvCxnSpPr>
            <p:nvPr/>
          </p:nvCxnSpPr>
          <p:spPr>
            <a:xfrm>
              <a:off x="13579" y="4611"/>
              <a:ext cx="844" cy="1089"/>
            </a:xfrm>
            <a:prstGeom prst="straightConnector1">
              <a:avLst/>
            </a:prstGeom>
            <a:noFill/>
            <a:ln w="9525" cap="flat" cmpd="sng">
              <a:solidFill>
                <a:schemeClr val="dk2"/>
              </a:solidFill>
              <a:prstDash val="solid"/>
              <a:round/>
              <a:headEnd type="none" w="med" len="med"/>
              <a:tailEnd type="triangle" w="med" len="med"/>
            </a:ln>
          </p:spPr>
        </p:cxnSp>
        <p:cxnSp>
          <p:nvCxnSpPr>
            <p:cNvPr id="66" name="Google Shape;3691;p61"/>
            <p:cNvCxnSpPr>
              <a:stCxn id="17" idx="6"/>
              <a:endCxn id="64" idx="2"/>
            </p:cNvCxnSpPr>
            <p:nvPr/>
          </p:nvCxnSpPr>
          <p:spPr>
            <a:xfrm>
              <a:off x="13579" y="6098"/>
              <a:ext cx="690" cy="0"/>
            </a:xfrm>
            <a:prstGeom prst="straightConnector1">
              <a:avLst/>
            </a:prstGeom>
            <a:noFill/>
            <a:ln w="9525" cap="flat" cmpd="sng">
              <a:solidFill>
                <a:schemeClr val="dk2"/>
              </a:solidFill>
              <a:prstDash val="solid"/>
              <a:round/>
              <a:headEnd type="none" w="med" len="med"/>
              <a:tailEnd type="triangle" w="med" len="med"/>
            </a:ln>
          </p:spPr>
        </p:cxnSp>
        <p:cxnSp>
          <p:nvCxnSpPr>
            <p:cNvPr id="67" name="Google Shape;3692;p61"/>
            <p:cNvCxnSpPr>
              <a:stCxn id="18" idx="6"/>
              <a:endCxn id="64" idx="3"/>
            </p:cNvCxnSpPr>
            <p:nvPr/>
          </p:nvCxnSpPr>
          <p:spPr>
            <a:xfrm rot="10800000" flipH="1">
              <a:off x="13582" y="6494"/>
              <a:ext cx="841" cy="1090"/>
            </a:xfrm>
            <a:prstGeom prst="straightConnector1">
              <a:avLst/>
            </a:prstGeom>
            <a:noFill/>
            <a:ln w="9525" cap="flat" cmpd="sng">
              <a:solidFill>
                <a:schemeClr val="dk2"/>
              </a:solidFill>
              <a:prstDash val="solid"/>
              <a:round/>
              <a:headEnd type="none" w="med" len="med"/>
              <a:tailEnd type="triangle" w="med" len="med"/>
            </a:ln>
          </p:spPr>
        </p:cxnSp>
        <p:cxnSp>
          <p:nvCxnSpPr>
            <p:cNvPr id="68" name="Google Shape;3693;p61"/>
            <p:cNvCxnSpPr>
              <a:stCxn id="64" idx="6"/>
            </p:cNvCxnSpPr>
            <p:nvPr/>
          </p:nvCxnSpPr>
          <p:spPr>
            <a:xfrm rot="10800000" flipH="1">
              <a:off x="15323" y="6082"/>
              <a:ext cx="743" cy="16"/>
            </a:xfrm>
            <a:prstGeom prst="straightConnector1">
              <a:avLst/>
            </a:prstGeom>
            <a:noFill/>
            <a:ln w="9525" cap="flat" cmpd="sng">
              <a:solidFill>
                <a:schemeClr val="dk2"/>
              </a:solidFill>
              <a:prstDash val="solid"/>
              <a:round/>
              <a:headEnd type="none" w="med" len="med"/>
              <a:tailEnd type="triangle" w="med" len="med"/>
            </a:ln>
          </p:spPr>
        </p:cxnSp>
        <p:sp>
          <p:nvSpPr>
            <p:cNvPr id="69" name="Google Shape;3694;p61"/>
            <p:cNvSpPr txBox="1"/>
            <p:nvPr/>
          </p:nvSpPr>
          <p:spPr>
            <a:xfrm>
              <a:off x="2020" y="5930"/>
              <a:ext cx="1055" cy="68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600" dirty="0">
                  <a:latin typeface="Consolas" panose="020B0609020204030204"/>
                  <a:ea typeface="Consolas" panose="020B0609020204030204"/>
                  <a:cs typeface="Consolas" panose="020B0609020204030204"/>
                  <a:sym typeface="Consolas" panose="020B0609020204030204"/>
                </a:rPr>
                <a:t>x</a:t>
              </a:r>
              <a:r>
                <a:rPr lang="en-GB" sz="1600" baseline="-25000" dirty="0">
                  <a:latin typeface="Consolas" panose="020B0609020204030204"/>
                  <a:ea typeface="Consolas" panose="020B0609020204030204"/>
                  <a:cs typeface="Consolas" panose="020B0609020204030204"/>
                  <a:sym typeface="Consolas" panose="020B0609020204030204"/>
                </a:rPr>
                <a:t>[2]</a:t>
              </a:r>
              <a:endParaRPr sz="1600" baseline="-25000" dirty="0">
                <a:latin typeface="Consolas" panose="020B0609020204030204"/>
                <a:ea typeface="Consolas" panose="020B0609020204030204"/>
                <a:cs typeface="Consolas" panose="020B0609020204030204"/>
                <a:sym typeface="Consolas" panose="020B0609020204030204"/>
              </a:endParaRPr>
            </a:p>
          </p:txBody>
        </p:sp>
        <p:sp>
          <p:nvSpPr>
            <p:cNvPr id="70" name="Google Shape;3695;p61"/>
            <p:cNvSpPr txBox="1"/>
            <p:nvPr/>
          </p:nvSpPr>
          <p:spPr>
            <a:xfrm>
              <a:off x="2020" y="7274"/>
              <a:ext cx="1055" cy="68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600" dirty="0">
                  <a:latin typeface="Consolas" panose="020B0609020204030204"/>
                  <a:ea typeface="Consolas" panose="020B0609020204030204"/>
                  <a:cs typeface="Consolas" panose="020B0609020204030204"/>
                  <a:sym typeface="Consolas" panose="020B0609020204030204"/>
                </a:rPr>
                <a:t>x</a:t>
              </a:r>
              <a:r>
                <a:rPr lang="en-GB" sz="1600" baseline="-25000" dirty="0">
                  <a:latin typeface="Consolas" panose="020B0609020204030204"/>
                  <a:ea typeface="Consolas" panose="020B0609020204030204"/>
                  <a:cs typeface="Consolas" panose="020B0609020204030204"/>
                  <a:sym typeface="Consolas" panose="020B0609020204030204"/>
                </a:rPr>
                <a:t>[3]</a:t>
              </a:r>
              <a:endParaRPr sz="1600" baseline="-25000" dirty="0">
                <a:latin typeface="Consolas" panose="020B0609020204030204"/>
                <a:ea typeface="Consolas" panose="020B0609020204030204"/>
                <a:cs typeface="Consolas" panose="020B0609020204030204"/>
                <a:sym typeface="Consolas" panose="020B0609020204030204"/>
              </a:endParaRPr>
            </a:p>
          </p:txBody>
        </p:sp>
        <p:sp>
          <p:nvSpPr>
            <p:cNvPr id="71" name="Google Shape;3696;p61"/>
            <p:cNvSpPr txBox="1"/>
            <p:nvPr/>
          </p:nvSpPr>
          <p:spPr>
            <a:xfrm>
              <a:off x="2020" y="4452"/>
              <a:ext cx="1055" cy="68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600" dirty="0">
                  <a:latin typeface="Consolas" panose="020B0609020204030204"/>
                  <a:ea typeface="Consolas" panose="020B0609020204030204"/>
                  <a:cs typeface="Consolas" panose="020B0609020204030204"/>
                  <a:sym typeface="Consolas" panose="020B0609020204030204"/>
                </a:rPr>
                <a:t>x</a:t>
              </a:r>
              <a:r>
                <a:rPr lang="en-GB" sz="1600" baseline="-25000" dirty="0">
                  <a:latin typeface="Consolas" panose="020B0609020204030204"/>
                  <a:ea typeface="Consolas" panose="020B0609020204030204"/>
                  <a:cs typeface="Consolas" panose="020B0609020204030204"/>
                  <a:sym typeface="Consolas" panose="020B0609020204030204"/>
                </a:rPr>
                <a:t>[1]</a:t>
              </a:r>
              <a:endParaRPr sz="1600" baseline="-25000" dirty="0">
                <a:latin typeface="Consolas" panose="020B0609020204030204"/>
                <a:ea typeface="Consolas" panose="020B0609020204030204"/>
                <a:cs typeface="Consolas" panose="020B0609020204030204"/>
                <a:sym typeface="Consolas" panose="020B0609020204030204"/>
              </a:endParaRPr>
            </a:p>
          </p:txBody>
        </p:sp>
        <p:sp>
          <p:nvSpPr>
            <p:cNvPr id="72" name="Google Shape;3579;p60"/>
            <p:cNvSpPr txBox="1"/>
            <p:nvPr/>
          </p:nvSpPr>
          <p:spPr>
            <a:xfrm>
              <a:off x="1476" y="3160"/>
              <a:ext cx="1736" cy="89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000" b="1" dirty="0">
                  <a:latin typeface="Consolas" panose="020B0609020204030204"/>
                  <a:ea typeface="Consolas" panose="020B0609020204030204"/>
                  <a:cs typeface="Consolas" panose="020B0609020204030204"/>
                  <a:sym typeface="Consolas" panose="020B0609020204030204"/>
                </a:rPr>
                <a:t>输入层</a:t>
              </a:r>
              <a:endParaRPr sz="2000" b="1" dirty="0">
                <a:latin typeface="Consolas" panose="020B0609020204030204"/>
                <a:ea typeface="Consolas" panose="020B0609020204030204"/>
                <a:cs typeface="Consolas" panose="020B0609020204030204"/>
                <a:sym typeface="Consolas" panose="020B0609020204030204"/>
              </a:endParaRPr>
            </a:p>
          </p:txBody>
        </p:sp>
        <p:sp>
          <p:nvSpPr>
            <p:cNvPr id="73" name="Google Shape;3580;p60"/>
            <p:cNvSpPr txBox="1"/>
            <p:nvPr/>
          </p:nvSpPr>
          <p:spPr>
            <a:xfrm>
              <a:off x="7540" y="2048"/>
              <a:ext cx="2064" cy="796"/>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000" b="1" dirty="0">
                  <a:latin typeface="Consolas" panose="020B0609020204030204"/>
                  <a:ea typeface="Consolas" panose="020B0609020204030204"/>
                  <a:cs typeface="Consolas" panose="020B0609020204030204"/>
                  <a:sym typeface="Consolas" panose="020B0609020204030204"/>
                </a:rPr>
                <a:t>隐藏层</a:t>
              </a:r>
              <a:endParaRPr sz="2000" b="1" dirty="0">
                <a:latin typeface="Consolas" panose="020B0609020204030204"/>
                <a:ea typeface="Consolas" panose="020B0609020204030204"/>
                <a:cs typeface="Consolas" panose="020B0609020204030204"/>
                <a:sym typeface="Consolas" panose="020B0609020204030204"/>
              </a:endParaRPr>
            </a:p>
          </p:txBody>
        </p:sp>
        <p:sp>
          <p:nvSpPr>
            <p:cNvPr id="74" name="Google Shape;3581;p60"/>
            <p:cNvSpPr txBox="1"/>
            <p:nvPr/>
          </p:nvSpPr>
          <p:spPr>
            <a:xfrm>
              <a:off x="13738" y="2474"/>
              <a:ext cx="2117" cy="901"/>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000" b="1" dirty="0">
                  <a:latin typeface="Consolas" panose="020B0609020204030204"/>
                  <a:ea typeface="Consolas" panose="020B0609020204030204"/>
                  <a:cs typeface="Consolas" panose="020B0609020204030204"/>
                  <a:sym typeface="Consolas" panose="020B0609020204030204"/>
                </a:rPr>
                <a:t>输出层</a:t>
              </a:r>
              <a:endParaRPr sz="2000" b="1" dirty="0">
                <a:latin typeface="Consolas" panose="020B0609020204030204"/>
                <a:ea typeface="Consolas" panose="020B0609020204030204"/>
                <a:cs typeface="Consolas" panose="020B0609020204030204"/>
                <a:sym typeface="Consolas" panose="020B0609020204030204"/>
              </a:endParaRPr>
            </a:p>
          </p:txBody>
        </p:sp>
        <p:sp>
          <p:nvSpPr>
            <p:cNvPr id="2" name="右大括号 1"/>
            <p:cNvSpPr/>
            <p:nvPr/>
          </p:nvSpPr>
          <p:spPr>
            <a:xfrm rot="16200000">
              <a:off x="8085" y="-789"/>
              <a:ext cx="974" cy="8402"/>
            </a:xfrm>
            <a:prstGeom prst="rightBrace">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grpSp>
      <p:sp>
        <p:nvSpPr>
          <p:cNvPr id="4096" name="矩形 4095"/>
          <p:cNvSpPr/>
          <p:nvPr/>
        </p:nvSpPr>
        <p:spPr>
          <a:xfrm>
            <a:off x="1366980" y="5402399"/>
            <a:ext cx="8991602" cy="1200329"/>
          </a:xfrm>
          <a:prstGeom prst="rect">
            <a:avLst/>
          </a:prstGeom>
        </p:spPr>
        <p:txBody>
          <a:bodyPr wrap="square">
            <a:spAutoFit/>
          </a:bodyPr>
          <a:lstStyle/>
          <a:p>
            <a:r>
              <a:rPr lang="zh-CN" altLang="en-US" dirty="0"/>
              <a:t>当我们计算神经网络的层数时，我们不算输入层，只算隐藏层和输出层。这是五个隐藏层的神经网络，隐藏层和输出层一共是六层，因此我们称这个是六层的神经网络。</a:t>
            </a:r>
            <a:endParaRPr lang="en-US" altLang="zh-CN" dirty="0"/>
          </a:p>
        </p:txBody>
      </p:sp>
    </p:spTree>
  </p:cSld>
  <p:clrMapOvr>
    <a:masterClrMapping/>
  </p:clrMapOvr>
  <p:transition advTm="8005"/>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04203" y="325072"/>
            <a:ext cx="67262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solidFill>
                  <a:srgbClr val="000000"/>
                </a:solidFill>
                <a:latin typeface="Verdana" panose="020B0604030504040204" pitchFamily="34" charset="0"/>
              </a:rPr>
              <a:t>优化器</a:t>
            </a:r>
            <a:endParaRPr lang="zh-CN" altLang="en-US" dirty="0"/>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72494" y="1547375"/>
            <a:ext cx="7764462" cy="50870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788" y="191339"/>
            <a:ext cx="11523662" cy="677863"/>
          </a:xfrm>
        </p:spPr>
        <p:txBody>
          <a:bodyPr anchor="t"/>
          <a:lstStyle/>
          <a:p>
            <a:pPr algn="l"/>
            <a:r>
              <a:rPr lang="en-US" altLang="zh-CN" dirty="0" err="1">
                <a:solidFill>
                  <a:schemeClr val="tx1"/>
                </a:solidFill>
              </a:rPr>
              <a:t>BatchNorm</a:t>
            </a:r>
            <a:endParaRPr lang="en-US" dirty="0"/>
          </a:p>
        </p:txBody>
      </p:sp>
      <mc:AlternateContent xmlns:mc="http://schemas.openxmlformats.org/markup-compatibility/2006">
        <mc:Choice xmlns:a14="http://schemas.microsoft.com/office/drawing/2010/main" Requires="a14">
          <p:sp>
            <p:nvSpPr>
              <p:cNvPr id="13" name="文本框 12"/>
              <p:cNvSpPr txBox="1"/>
              <p:nvPr/>
            </p:nvSpPr>
            <p:spPr>
              <a:xfrm>
                <a:off x="722787" y="1408967"/>
                <a:ext cx="10983437" cy="5077460"/>
              </a:xfrm>
              <a:prstGeom prst="rect">
                <a:avLst/>
              </a:prstGeom>
              <a:noFill/>
            </p:spPr>
            <p:txBody>
              <a:bodyPr wrap="square">
                <a:spAutoFit/>
              </a:bodyPr>
              <a:lstStyle/>
              <a:p>
                <a:pPr>
                  <a:lnSpc>
                    <a:spcPct val="150000"/>
                  </a:lnSpc>
                </a:pPr>
                <a:r>
                  <a:rPr lang="en-US" altLang="zh-CN" b="0" i="0" dirty="0">
                    <a:solidFill>
                      <a:srgbClr val="121212"/>
                    </a:solidFill>
                    <a:effectLst/>
                    <a:cs typeface="Arial" panose="020B0604020202020204" pitchFamily="34" charset="0"/>
                  </a:rPr>
                  <a:t>       Batch Normalization</a:t>
                </a:r>
                <a:r>
                  <a:rPr lang="zh-CN" altLang="en-US" b="0" i="0" dirty="0">
                    <a:solidFill>
                      <a:srgbClr val="121212"/>
                    </a:solidFill>
                    <a:effectLst/>
                    <a:cs typeface="Arial" panose="020B0604020202020204" pitchFamily="34" charset="0"/>
                  </a:rPr>
                  <a:t>是</a:t>
                </a:r>
                <a:r>
                  <a:rPr lang="en-US" altLang="zh-CN" b="0" i="0" dirty="0">
                    <a:solidFill>
                      <a:srgbClr val="121212"/>
                    </a:solidFill>
                    <a:effectLst/>
                    <a:cs typeface="Arial" panose="020B0604020202020204" pitchFamily="34" charset="0"/>
                  </a:rPr>
                  <a:t>2015</a:t>
                </a:r>
                <a:r>
                  <a:rPr lang="zh-CN" altLang="en-US" b="0" i="0" dirty="0">
                    <a:solidFill>
                      <a:srgbClr val="121212"/>
                    </a:solidFill>
                    <a:effectLst/>
                    <a:cs typeface="Arial" panose="020B0604020202020204" pitchFamily="34" charset="0"/>
                  </a:rPr>
                  <a:t>年一篇论文中提出的数据归一化方法，往往用在深度神经网络中激活层之前。其作用可以加快模型训练时的收敛速度，使得模型训练过程更加稳定，避免梯度爆炸或者梯度消失。并且起到一定的正则化作用，几乎代替了</a:t>
                </a:r>
                <a:r>
                  <a:rPr lang="en-US" altLang="zh-CN" b="0" i="0" dirty="0">
                    <a:solidFill>
                      <a:srgbClr val="121212"/>
                    </a:solidFill>
                    <a:effectLst/>
                    <a:cs typeface="Arial" panose="020B0604020202020204" pitchFamily="34" charset="0"/>
                  </a:rPr>
                  <a:t>Dropout</a:t>
                </a:r>
                <a:r>
                  <a:rPr lang="zh-CN" altLang="en-US" b="0" i="0" dirty="0">
                    <a:solidFill>
                      <a:srgbClr val="121212"/>
                    </a:solidFill>
                    <a:effectLst/>
                    <a:cs typeface="Arial" panose="020B0604020202020204" pitchFamily="34" charset="0"/>
                  </a:rPr>
                  <a:t>。</a:t>
                </a:r>
                <a:endParaRPr lang="zh-CN" altLang="en-US" b="0" i="0" dirty="0">
                  <a:solidFill>
                    <a:srgbClr val="121212"/>
                  </a:solidFill>
                  <a:effectLst/>
                  <a:cs typeface="Arial" panose="020B0604020202020204" pitchFamily="34" charset="0"/>
                </a:endParaRPr>
              </a:p>
              <a:p>
                <a:pPr>
                  <a:lnSpc>
                    <a:spcPct val="150000"/>
                  </a:lnSpc>
                </a:pPr>
                <a:r>
                  <a:rPr lang="en-US" altLang="zh-CN" dirty="0">
                    <a:solidFill>
                      <a:srgbClr val="121212"/>
                    </a:solidFill>
                    <a:effectLst/>
                    <a:cs typeface="Arial" panose="020B0604020202020204" pitchFamily="34" charset="0"/>
                    <a:sym typeface="+mn-ea"/>
                  </a:rPr>
                  <a:t>       </a:t>
                </a:r>
                <a:r>
                  <a:rPr lang="zh-CN" altLang="en-US" dirty="0">
                    <a:solidFill>
                      <a:srgbClr val="121212"/>
                    </a:solidFill>
                    <a:effectLst/>
                    <a:cs typeface="Arial" panose="020B0604020202020204" pitchFamily="34" charset="0"/>
                    <a:sym typeface="+mn-ea"/>
                  </a:rPr>
                  <a:t>在深度学习中，由于采用</a:t>
                </a:r>
                <a:r>
                  <a:rPr lang="en-US" altLang="zh-CN" dirty="0">
                    <a:solidFill>
                      <a:srgbClr val="121212"/>
                    </a:solidFill>
                    <a:effectLst/>
                    <a:cs typeface="Arial" panose="020B0604020202020204" pitchFamily="34" charset="0"/>
                    <a:sym typeface="+mn-ea"/>
                  </a:rPr>
                  <a:t>full batch</a:t>
                </a:r>
                <a:r>
                  <a:rPr lang="zh-CN" altLang="en-US" dirty="0">
                    <a:solidFill>
                      <a:srgbClr val="121212"/>
                    </a:solidFill>
                    <a:effectLst/>
                    <a:cs typeface="Arial" panose="020B0604020202020204" pitchFamily="34" charset="0"/>
                    <a:sym typeface="+mn-ea"/>
                  </a:rPr>
                  <a:t>的训练方式对内存要求较大，且每一轮训练时间过长；我们一般都会采用对数据做划分，用</a:t>
                </a:r>
                <a:r>
                  <a:rPr lang="en-US" altLang="zh-CN" dirty="0">
                    <a:solidFill>
                      <a:srgbClr val="121212"/>
                    </a:solidFill>
                    <a:effectLst/>
                    <a:cs typeface="Arial" panose="020B0604020202020204" pitchFamily="34" charset="0"/>
                    <a:sym typeface="+mn-ea"/>
                  </a:rPr>
                  <a:t>mini-batch</a:t>
                </a:r>
                <a:r>
                  <a:rPr lang="zh-CN" altLang="en-US" dirty="0">
                    <a:solidFill>
                      <a:srgbClr val="121212"/>
                    </a:solidFill>
                    <a:effectLst/>
                    <a:cs typeface="Arial" panose="020B0604020202020204" pitchFamily="34" charset="0"/>
                    <a:sym typeface="+mn-ea"/>
                  </a:rPr>
                  <a:t>对网络进行训练。因此，</a:t>
                </a:r>
                <a:r>
                  <a:rPr lang="en-US" altLang="zh-CN" dirty="0">
                    <a:solidFill>
                      <a:srgbClr val="121212"/>
                    </a:solidFill>
                    <a:effectLst/>
                    <a:cs typeface="Arial" panose="020B0604020202020204" pitchFamily="34" charset="0"/>
                    <a:sym typeface="+mn-ea"/>
                  </a:rPr>
                  <a:t>Batch Normalization</a:t>
                </a:r>
                <a:r>
                  <a:rPr lang="zh-CN" altLang="en-US" dirty="0">
                    <a:solidFill>
                      <a:srgbClr val="121212"/>
                    </a:solidFill>
                    <a:effectLst/>
                    <a:cs typeface="Arial" panose="020B0604020202020204" pitchFamily="34" charset="0"/>
                    <a:sym typeface="+mn-ea"/>
                  </a:rPr>
                  <a:t>也就在</a:t>
                </a:r>
                <a:r>
                  <a:rPr lang="en-US" altLang="zh-CN" dirty="0">
                    <a:solidFill>
                      <a:srgbClr val="121212"/>
                    </a:solidFill>
                    <a:effectLst/>
                    <a:cs typeface="Arial" panose="020B0604020202020204" pitchFamily="34" charset="0"/>
                    <a:sym typeface="+mn-ea"/>
                  </a:rPr>
                  <a:t>mini-batch</a:t>
                </a:r>
                <a:r>
                  <a:rPr lang="zh-CN" altLang="en-US" dirty="0">
                    <a:solidFill>
                      <a:srgbClr val="121212"/>
                    </a:solidFill>
                    <a:effectLst/>
                    <a:cs typeface="Arial" panose="020B0604020202020204" pitchFamily="34" charset="0"/>
                    <a:sym typeface="+mn-ea"/>
                  </a:rPr>
                  <a:t>的基础上进行计算。</a:t>
                </a:r>
                <a:endParaRPr lang="en-US" altLang="zh-CN" b="0" i="0" dirty="0">
                  <a:solidFill>
                    <a:srgbClr val="121212"/>
                  </a:solidFill>
                  <a:effectLst/>
                  <a:cs typeface="Arial" panose="020B0604020202020204" pitchFamily="34" charset="0"/>
                </a:endParaRPr>
              </a:p>
              <a:p>
                <a:pPr>
                  <a:lnSpc>
                    <a:spcPct val="150000"/>
                  </a:lnSpc>
                </a:pPr>
                <a:r>
                  <a:rPr lang="en-US" altLang="zh-CN" dirty="0">
                    <a:solidFill>
                      <a:srgbClr val="121212"/>
                    </a:solidFill>
                    <a:effectLst/>
                    <a:cs typeface="Arial" panose="020B0604020202020204" pitchFamily="34" charset="0"/>
                    <a:sym typeface="+mn-ea"/>
                  </a:rPr>
                  <a:t>       BatchNorm</a:t>
                </a:r>
                <a:r>
                  <a:rPr lang="zh-CN" altLang="en-US" dirty="0">
                    <a:solidFill>
                      <a:srgbClr val="121212"/>
                    </a:solidFill>
                    <a:effectLst/>
                    <a:cs typeface="Arial" panose="020B0604020202020204" pitchFamily="34" charset="0"/>
                    <a:sym typeface="+mn-ea"/>
                  </a:rPr>
                  <a:t>让每个特征都有均值为</a:t>
                </a:r>
                <a:r>
                  <a:rPr lang="en-US" altLang="zh-CN" dirty="0">
                    <a:solidFill>
                      <a:srgbClr val="121212"/>
                    </a:solidFill>
                    <a:effectLst/>
                    <a:cs typeface="Arial" panose="020B0604020202020204" pitchFamily="34" charset="0"/>
                    <a:sym typeface="+mn-ea"/>
                  </a:rPr>
                  <a:t>0</a:t>
                </a:r>
                <a:r>
                  <a:rPr lang="zh-CN" altLang="en-US" dirty="0">
                    <a:solidFill>
                      <a:srgbClr val="121212"/>
                    </a:solidFill>
                    <a:effectLst/>
                    <a:cs typeface="Arial" panose="020B0604020202020204" pitchFamily="34" charset="0"/>
                    <a:sym typeface="+mn-ea"/>
                  </a:rPr>
                  <a:t>，方差为</a:t>
                </a:r>
                <a:r>
                  <a:rPr lang="en-US" altLang="zh-CN" dirty="0">
                    <a:solidFill>
                      <a:srgbClr val="121212"/>
                    </a:solidFill>
                    <a:effectLst/>
                    <a:cs typeface="Arial" panose="020B0604020202020204" pitchFamily="34" charset="0"/>
                    <a:sym typeface="+mn-ea"/>
                  </a:rPr>
                  <a:t>1</a:t>
                </a:r>
                <a:r>
                  <a:rPr lang="zh-CN" altLang="en-US" dirty="0">
                    <a:solidFill>
                      <a:srgbClr val="121212"/>
                    </a:solidFill>
                    <a:effectLst/>
                    <a:cs typeface="Arial" panose="020B0604020202020204" pitchFamily="34" charset="0"/>
                    <a:sym typeface="+mn-ea"/>
                  </a:rPr>
                  <a:t>的分布。</a:t>
                </a:r>
                <a:r>
                  <a:rPr lang="zh-CN" altLang="zh-CN" kern="100" dirty="0">
                    <a:effectLst/>
                    <a:latin typeface="+mj-ea"/>
                    <a:ea typeface="+mj-ea"/>
                    <a:cs typeface="Times New Roman" panose="02020603050405020304" pitchFamily="18" charset="0"/>
                    <a:sym typeface="+mn-ea"/>
                  </a:rPr>
                  <a:t>发生在计算</a:t>
                </a:r>
                <a14:m>
                  <m:oMath xmlns:m="http://schemas.openxmlformats.org/officeDocument/2006/math">
                    <m:r>
                      <a:rPr lang="en-US" altLang="zh-CN" i="1" kern="100">
                        <a:effectLst/>
                        <a:latin typeface="Cambria Math" panose="02040503050406030204" pitchFamily="18" charset="0"/>
                        <a:ea typeface="+mj-ea"/>
                        <a:cs typeface="Times New Roman" panose="02020603050405020304" pitchFamily="18" charset="0"/>
                      </a:rPr>
                      <m:t>𝑧</m:t>
                    </m:r>
                  </m:oMath>
                </a14:m>
                <a:br>
                  <a:rPr lang="en-US" altLang="zh-CN" i="1" kern="100">
                    <a:effectLst/>
                    <a:latin typeface="Cambria Math" panose="02040503050406030204" pitchFamily="18" charset="0"/>
                    <a:ea typeface="+mj-ea"/>
                    <a:cs typeface="Times New Roman" panose="02020603050405020304" pitchFamily="18" charset="0"/>
                  </a:rPr>
                </a:br>
                <a14:m>
                  <m:oMath xmlns:m="http://schemas.openxmlformats.org/officeDocument/2006/math">
                    <m:r>
                      <a:rPr lang="en-US" altLang="zh-CN" i="1" kern="100">
                        <a:effectLst/>
                        <a:latin typeface="Cambria Math" panose="02040503050406030204" pitchFamily="18" charset="0"/>
                        <a:ea typeface="+mj-ea"/>
                        <a:cs typeface="Times New Roman" panose="02020603050405020304" pitchFamily="18" charset="0"/>
                      </a:rPr>
                      <m:t>𝑎</m:t>
                    </m:r>
                  </m:oMath>
                </a14:m>
                <a:r>
                  <a:rPr lang="zh-CN" altLang="zh-CN" kern="100" dirty="0">
                    <a:effectLst/>
                    <a:latin typeface="+mj-ea"/>
                    <a:ea typeface="+mj-ea"/>
                    <a:cs typeface="Times New Roman" panose="02020603050405020304" pitchFamily="18" charset="0"/>
                    <a:sym typeface="+mn-ea"/>
                  </a:rPr>
                  <a:t>之间的</a:t>
                </a:r>
                <a:r>
                  <a:rPr lang="zh-CN" altLang="en-US" kern="100" dirty="0">
                    <a:effectLst/>
                    <a:latin typeface="+mj-ea"/>
                    <a:ea typeface="+mj-ea"/>
                    <a:cs typeface="Times New Roman" panose="02020603050405020304" pitchFamily="18" charset="0"/>
                    <a:sym typeface="+mn-ea"/>
                  </a:rPr>
                  <a:t>，</a:t>
                </a:r>
                <a:r>
                  <a:rPr lang="zh-CN" altLang="en-US" dirty="0">
                    <a:latin typeface="+mj-ea"/>
                    <a:ea typeface="+mj-ea"/>
                    <a:sym typeface="+mn-ea"/>
                  </a:rPr>
                  <a:t>将每一批次数据的输入值减去这一批次均值然后除以其标准差。</a:t>
                </a:r>
                <a:endParaRPr lang="zh-CN" altLang="en-US" dirty="0">
                  <a:cs typeface="Arial" panose="020B0604020202020204" pitchFamily="34"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722787" y="1408967"/>
                <a:ext cx="10983437" cy="5077460"/>
              </a:xfrm>
              <a:prstGeom prst="rect">
                <a:avLst/>
              </a:prstGeom>
              <a:blipFill rotWithShape="1">
                <a:blip r:embed="rId1"/>
                <a:stretch>
                  <a:fillRect l="-1" t="-11" r="6" b="11"/>
                </a:stretch>
              </a:blipFill>
            </p:spPr>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788" y="191339"/>
            <a:ext cx="11523662" cy="677863"/>
          </a:xfrm>
        </p:spPr>
        <p:txBody>
          <a:bodyPr anchor="t"/>
          <a:lstStyle/>
          <a:p>
            <a:pPr algn="l"/>
            <a:r>
              <a:rPr lang="en-US" altLang="zh-CN" dirty="0" err="1">
                <a:solidFill>
                  <a:schemeClr val="tx1"/>
                </a:solidFill>
                <a:sym typeface="+mn-ea"/>
              </a:rPr>
              <a:t>BatchNorm</a:t>
            </a:r>
            <a:endParaRPr lang="en-US" dirty="0"/>
          </a:p>
        </p:txBody>
      </p:sp>
      <p:sp>
        <p:nvSpPr>
          <p:cNvPr id="11" name="文本框 10"/>
          <p:cNvSpPr txBox="1"/>
          <p:nvPr/>
        </p:nvSpPr>
        <p:spPr>
          <a:xfrm>
            <a:off x="944000" y="2181142"/>
            <a:ext cx="10221449" cy="3351046"/>
          </a:xfrm>
          <a:prstGeom prst="rect">
            <a:avLst/>
          </a:prstGeom>
          <a:noFill/>
        </p:spPr>
        <p:txBody>
          <a:bodyPr wrap="square">
            <a:spAutoFit/>
          </a:bodyPr>
          <a:lstStyle/>
          <a:p>
            <a:pPr algn="l">
              <a:lnSpc>
                <a:spcPct val="150000"/>
              </a:lnSpc>
            </a:pPr>
            <a:r>
              <a:rPr lang="zh-CN" altLang="zh-CN" sz="2400" kern="0" dirty="0">
                <a:effectLst/>
                <a:latin typeface="+mj-ea"/>
                <a:ea typeface="+mj-ea"/>
                <a:cs typeface="宋体" panose="02010600030101010101" pitchFamily="2" charset="-122"/>
              </a:rPr>
              <a:t>（</a:t>
            </a:r>
            <a:r>
              <a:rPr lang="en-US" altLang="zh-CN" sz="2400" kern="0" dirty="0">
                <a:effectLst/>
                <a:latin typeface="+mj-ea"/>
                <a:ea typeface="+mj-ea"/>
                <a:cs typeface="宋体" panose="02010600030101010101" pitchFamily="2" charset="-122"/>
              </a:rPr>
              <a:t>1</a:t>
            </a:r>
            <a:r>
              <a:rPr lang="zh-CN" altLang="zh-CN" sz="2400" kern="0" dirty="0">
                <a:effectLst/>
                <a:latin typeface="+mj-ea"/>
                <a:ea typeface="+mj-ea"/>
                <a:cs typeface="宋体" panose="02010600030101010101" pitchFamily="2" charset="-122"/>
              </a:rPr>
              <a:t>）</a:t>
            </a:r>
            <a:r>
              <a:rPr lang="en-US" altLang="zh-CN" sz="2400" kern="0" dirty="0">
                <a:effectLst/>
                <a:latin typeface="+mj-ea"/>
                <a:ea typeface="+mj-ea"/>
                <a:cs typeface="宋体" panose="02010600030101010101" pitchFamily="2" charset="-122"/>
              </a:rPr>
              <a:t>BN</a:t>
            </a:r>
            <a:r>
              <a:rPr lang="zh-CN" altLang="zh-CN" sz="2400" kern="0" dirty="0">
                <a:effectLst/>
                <a:latin typeface="+mj-ea"/>
                <a:ea typeface="+mj-ea"/>
                <a:cs typeface="宋体" panose="02010600030101010101" pitchFamily="2" charset="-122"/>
              </a:rPr>
              <a:t>使得网络中每层输入数据的分布相对稳定，加速模型学习速度</a:t>
            </a:r>
            <a:r>
              <a:rPr lang="zh-CN" altLang="en-US" sz="2400" kern="0" dirty="0">
                <a:effectLst/>
                <a:latin typeface="+mj-ea"/>
                <a:ea typeface="+mj-ea"/>
                <a:cs typeface="宋体" panose="02010600030101010101" pitchFamily="2" charset="-122"/>
              </a:rPr>
              <a:t>；</a:t>
            </a:r>
            <a:endParaRPr lang="zh-CN" altLang="zh-CN" sz="1800" kern="100" dirty="0">
              <a:effectLst/>
              <a:latin typeface="+mj-ea"/>
              <a:ea typeface="+mj-ea"/>
              <a:cs typeface="等线" panose="02010600030101010101" charset="-122"/>
            </a:endParaRPr>
          </a:p>
          <a:p>
            <a:pPr algn="l">
              <a:lnSpc>
                <a:spcPct val="150000"/>
              </a:lnSpc>
            </a:pPr>
            <a:r>
              <a:rPr lang="zh-CN" altLang="zh-CN" sz="2400" kern="0" dirty="0">
                <a:effectLst/>
                <a:latin typeface="+mj-ea"/>
                <a:ea typeface="+mj-ea"/>
                <a:cs typeface="宋体" panose="02010600030101010101" pitchFamily="2" charset="-122"/>
              </a:rPr>
              <a:t>（</a:t>
            </a:r>
            <a:r>
              <a:rPr lang="en-US" altLang="zh-CN" sz="2400" kern="0" dirty="0">
                <a:effectLst/>
                <a:latin typeface="+mj-ea"/>
                <a:ea typeface="+mj-ea"/>
                <a:cs typeface="宋体" panose="02010600030101010101" pitchFamily="2" charset="-122"/>
              </a:rPr>
              <a:t>2</a:t>
            </a:r>
            <a:r>
              <a:rPr lang="zh-CN" altLang="zh-CN" sz="2400" kern="0" dirty="0">
                <a:effectLst/>
                <a:latin typeface="+mj-ea"/>
                <a:ea typeface="+mj-ea"/>
                <a:cs typeface="宋体" panose="02010600030101010101" pitchFamily="2" charset="-122"/>
              </a:rPr>
              <a:t>）</a:t>
            </a:r>
            <a:r>
              <a:rPr lang="en-US" altLang="zh-CN" sz="2400" kern="0" dirty="0">
                <a:effectLst/>
                <a:latin typeface="+mj-ea"/>
                <a:ea typeface="+mj-ea"/>
                <a:cs typeface="宋体" panose="02010600030101010101" pitchFamily="2" charset="-122"/>
              </a:rPr>
              <a:t>BN</a:t>
            </a:r>
            <a:r>
              <a:rPr lang="zh-CN" altLang="zh-CN" sz="2400" kern="0" dirty="0">
                <a:effectLst/>
                <a:latin typeface="+mj-ea"/>
                <a:ea typeface="+mj-ea"/>
                <a:cs typeface="宋体" panose="02010600030101010101" pitchFamily="2" charset="-122"/>
              </a:rPr>
              <a:t>使得模型对网络中的参数不那么敏感，简化调参过程，使得网络学习更加稳定</a:t>
            </a:r>
            <a:r>
              <a:rPr lang="zh-CN" altLang="en-US" sz="2400" kern="0" dirty="0">
                <a:effectLst/>
                <a:latin typeface="+mj-ea"/>
                <a:ea typeface="+mj-ea"/>
                <a:cs typeface="宋体" panose="02010600030101010101" pitchFamily="2" charset="-122"/>
              </a:rPr>
              <a:t>；</a:t>
            </a:r>
            <a:endParaRPr lang="zh-CN" altLang="zh-CN" sz="1800" kern="100" dirty="0">
              <a:effectLst/>
              <a:latin typeface="+mj-ea"/>
              <a:ea typeface="+mj-ea"/>
              <a:cs typeface="等线" panose="02010600030101010101" charset="-122"/>
            </a:endParaRPr>
          </a:p>
          <a:p>
            <a:pPr algn="l">
              <a:lnSpc>
                <a:spcPct val="150000"/>
              </a:lnSpc>
            </a:pPr>
            <a:r>
              <a:rPr lang="zh-CN" altLang="zh-CN" sz="2400" kern="0" dirty="0">
                <a:effectLst/>
                <a:latin typeface="+mj-ea"/>
                <a:ea typeface="+mj-ea"/>
                <a:cs typeface="宋体" panose="02010600030101010101" pitchFamily="2" charset="-122"/>
              </a:rPr>
              <a:t>（</a:t>
            </a:r>
            <a:r>
              <a:rPr lang="en-US" altLang="zh-CN" sz="2400" kern="0" dirty="0">
                <a:effectLst/>
                <a:latin typeface="+mj-ea"/>
                <a:ea typeface="+mj-ea"/>
                <a:cs typeface="宋体" panose="02010600030101010101" pitchFamily="2" charset="-122"/>
              </a:rPr>
              <a:t>3</a:t>
            </a:r>
            <a:r>
              <a:rPr lang="zh-CN" altLang="zh-CN" sz="2400" kern="0" dirty="0">
                <a:effectLst/>
                <a:latin typeface="+mj-ea"/>
                <a:ea typeface="+mj-ea"/>
                <a:cs typeface="宋体" panose="02010600030101010101" pitchFamily="2" charset="-122"/>
              </a:rPr>
              <a:t>）</a:t>
            </a:r>
            <a:r>
              <a:rPr lang="en-US" altLang="zh-CN" sz="2400" kern="0" dirty="0">
                <a:effectLst/>
                <a:latin typeface="+mj-ea"/>
                <a:ea typeface="+mj-ea"/>
                <a:cs typeface="宋体" panose="02010600030101010101" pitchFamily="2" charset="-122"/>
              </a:rPr>
              <a:t>BN</a:t>
            </a:r>
            <a:r>
              <a:rPr lang="zh-CN" altLang="zh-CN" sz="2400" kern="0" dirty="0">
                <a:effectLst/>
                <a:latin typeface="+mj-ea"/>
                <a:ea typeface="+mj-ea"/>
                <a:cs typeface="宋体" panose="02010600030101010101" pitchFamily="2" charset="-122"/>
              </a:rPr>
              <a:t>允许网络使用饱和性激活函数（例如</a:t>
            </a:r>
            <a:r>
              <a:rPr lang="en-US" altLang="zh-CN" sz="2400" kern="0" dirty="0">
                <a:effectLst/>
                <a:latin typeface="+mj-ea"/>
                <a:ea typeface="+mj-ea"/>
                <a:cs typeface="宋体" panose="02010600030101010101" pitchFamily="2" charset="-122"/>
              </a:rPr>
              <a:t>sigmoid</a:t>
            </a:r>
            <a:r>
              <a:rPr lang="zh-CN" altLang="zh-CN" sz="2400" kern="0" dirty="0">
                <a:effectLst/>
                <a:latin typeface="+mj-ea"/>
                <a:ea typeface="+mj-ea"/>
                <a:cs typeface="宋体" panose="02010600030101010101" pitchFamily="2" charset="-122"/>
              </a:rPr>
              <a:t>，</a:t>
            </a:r>
            <a:r>
              <a:rPr lang="en-US" altLang="zh-CN" sz="2400" kern="0" dirty="0">
                <a:effectLst/>
                <a:latin typeface="+mj-ea"/>
                <a:ea typeface="+mj-ea"/>
                <a:cs typeface="宋体" panose="02010600030101010101" pitchFamily="2" charset="-122"/>
              </a:rPr>
              <a:t>tanh</a:t>
            </a:r>
            <a:r>
              <a:rPr lang="zh-CN" altLang="zh-CN" sz="2400" kern="0" dirty="0">
                <a:effectLst/>
                <a:latin typeface="+mj-ea"/>
                <a:ea typeface="+mj-ea"/>
                <a:cs typeface="宋体" panose="02010600030101010101" pitchFamily="2" charset="-122"/>
              </a:rPr>
              <a:t>等），缓解梯度消失问题</a:t>
            </a:r>
            <a:r>
              <a:rPr lang="zh-CN" altLang="en-US" sz="2400" kern="0" dirty="0">
                <a:effectLst/>
                <a:latin typeface="+mj-ea"/>
                <a:ea typeface="+mj-ea"/>
                <a:cs typeface="宋体" panose="02010600030101010101" pitchFamily="2" charset="-122"/>
              </a:rPr>
              <a:t>；</a:t>
            </a:r>
            <a:endParaRPr lang="zh-CN" altLang="zh-CN" sz="1800" kern="100" dirty="0">
              <a:effectLst/>
              <a:latin typeface="+mj-ea"/>
              <a:ea typeface="+mj-ea"/>
              <a:cs typeface="等线" panose="02010600030101010101" charset="-122"/>
            </a:endParaRPr>
          </a:p>
          <a:p>
            <a:pPr algn="l">
              <a:lnSpc>
                <a:spcPct val="150000"/>
              </a:lnSpc>
            </a:pPr>
            <a:r>
              <a:rPr lang="zh-CN" altLang="zh-CN" sz="2400" kern="0" dirty="0">
                <a:effectLst/>
                <a:latin typeface="+mj-ea"/>
                <a:ea typeface="+mj-ea"/>
                <a:cs typeface="宋体" panose="02010600030101010101" pitchFamily="2" charset="-122"/>
              </a:rPr>
              <a:t>（</a:t>
            </a:r>
            <a:r>
              <a:rPr lang="en-US" altLang="zh-CN" sz="2400" kern="0" dirty="0">
                <a:effectLst/>
                <a:latin typeface="+mj-ea"/>
                <a:ea typeface="+mj-ea"/>
                <a:cs typeface="宋体" panose="02010600030101010101" pitchFamily="2" charset="-122"/>
              </a:rPr>
              <a:t>4</a:t>
            </a:r>
            <a:r>
              <a:rPr lang="zh-CN" altLang="zh-CN" sz="2400" kern="0" dirty="0">
                <a:effectLst/>
                <a:latin typeface="+mj-ea"/>
                <a:ea typeface="+mj-ea"/>
                <a:cs typeface="宋体" panose="02010600030101010101" pitchFamily="2" charset="-122"/>
              </a:rPr>
              <a:t>）</a:t>
            </a:r>
            <a:r>
              <a:rPr lang="en-US" altLang="zh-CN" sz="2400" kern="0" dirty="0">
                <a:effectLst/>
                <a:latin typeface="+mj-ea"/>
                <a:ea typeface="+mj-ea"/>
                <a:cs typeface="宋体" panose="02010600030101010101" pitchFamily="2" charset="-122"/>
              </a:rPr>
              <a:t>BN</a:t>
            </a:r>
            <a:r>
              <a:rPr lang="zh-CN" altLang="zh-CN" sz="2400" kern="0" dirty="0">
                <a:effectLst/>
                <a:latin typeface="+mj-ea"/>
                <a:ea typeface="+mj-ea"/>
                <a:cs typeface="宋体" panose="02010600030101010101" pitchFamily="2" charset="-122"/>
              </a:rPr>
              <a:t>具有一定的正则化效果</a:t>
            </a:r>
            <a:r>
              <a:rPr lang="zh-CN" altLang="en-US" sz="2400" kern="0" dirty="0">
                <a:effectLst/>
                <a:latin typeface="+mj-ea"/>
                <a:ea typeface="+mj-ea"/>
                <a:cs typeface="宋体" panose="02010600030101010101" pitchFamily="2" charset="-122"/>
              </a:rPr>
              <a:t>。</a:t>
            </a:r>
            <a:endParaRPr lang="zh-CN" altLang="zh-CN" sz="1800" kern="100" dirty="0">
              <a:effectLst/>
              <a:latin typeface="+mj-ea"/>
              <a:ea typeface="+mj-ea"/>
              <a:cs typeface="等线" panose="02010600030101010101" charset="-122"/>
            </a:endParaRPr>
          </a:p>
        </p:txBody>
      </p:sp>
      <p:sp>
        <p:nvSpPr>
          <p:cNvPr id="13" name="文本框 12"/>
          <p:cNvSpPr txBox="1"/>
          <p:nvPr/>
        </p:nvSpPr>
        <p:spPr>
          <a:xfrm>
            <a:off x="722788" y="1625531"/>
            <a:ext cx="6123560" cy="461665"/>
          </a:xfrm>
          <a:prstGeom prst="rect">
            <a:avLst/>
          </a:prstGeom>
          <a:noFill/>
        </p:spPr>
        <p:txBody>
          <a:bodyPr wrap="square">
            <a:spAutoFit/>
          </a:bodyPr>
          <a:lstStyle/>
          <a:p>
            <a:r>
              <a:rPr lang="zh-CN" altLang="en-US" b="1" kern="0" dirty="0">
                <a:latin typeface="+mj-ea"/>
                <a:ea typeface="+mj-ea"/>
              </a:rPr>
              <a:t>作用</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788" y="191339"/>
            <a:ext cx="11523662" cy="677863"/>
          </a:xfrm>
        </p:spPr>
        <p:txBody>
          <a:bodyPr anchor="t"/>
          <a:lstStyle/>
          <a:p>
            <a:pPr algn="l"/>
            <a:r>
              <a:rPr lang="en-US" altLang="zh-CN" dirty="0" err="1">
                <a:solidFill>
                  <a:schemeClr val="tx1"/>
                </a:solidFill>
                <a:sym typeface="+mn-ea"/>
              </a:rPr>
              <a:t>BatchNorm</a:t>
            </a:r>
            <a:endParaRPr lang="en-US" dirty="0"/>
          </a:p>
        </p:txBody>
      </p:sp>
      <p:sp>
        <p:nvSpPr>
          <p:cNvPr id="13" name="文本框 12"/>
          <p:cNvSpPr txBox="1"/>
          <p:nvPr/>
        </p:nvSpPr>
        <p:spPr>
          <a:xfrm>
            <a:off x="722788" y="1879576"/>
            <a:ext cx="10838591" cy="1422441"/>
          </a:xfrm>
          <a:prstGeom prst="rect">
            <a:avLst/>
          </a:prstGeom>
          <a:noFill/>
        </p:spPr>
        <p:txBody>
          <a:bodyPr wrap="square">
            <a:spAutoFit/>
          </a:bodyPr>
          <a:lstStyle/>
          <a:p>
            <a:pPr>
              <a:lnSpc>
                <a:spcPct val="150000"/>
              </a:lnSpc>
            </a:pPr>
            <a:r>
              <a:rPr lang="zh-CN" altLang="en-US" sz="2000" kern="0" dirty="0">
                <a:latin typeface="+mj-ea"/>
                <a:ea typeface="+mj-ea"/>
              </a:rPr>
              <a:t>当使用</a:t>
            </a:r>
            <a:r>
              <a:rPr lang="en-US" altLang="zh-CN" sz="2000" kern="0" dirty="0" err="1">
                <a:latin typeface="+mj-ea"/>
                <a:ea typeface="+mj-ea"/>
              </a:rPr>
              <a:t>PyTorch</a:t>
            </a:r>
            <a:r>
              <a:rPr lang="zh-CN" altLang="en-US" sz="2000" kern="0" dirty="0">
                <a:latin typeface="+mj-ea"/>
                <a:ea typeface="+mj-ea"/>
              </a:rPr>
              <a:t>中的</a:t>
            </a:r>
            <a:r>
              <a:rPr lang="en-US" altLang="zh-CN" sz="2000" kern="0" dirty="0">
                <a:latin typeface="+mj-ea"/>
                <a:ea typeface="+mj-ea"/>
              </a:rPr>
              <a:t>Batch Normalization</a:t>
            </a:r>
            <a:r>
              <a:rPr lang="zh-CN" altLang="en-US" sz="2000" kern="0" dirty="0">
                <a:latin typeface="+mj-ea"/>
                <a:ea typeface="+mj-ea"/>
              </a:rPr>
              <a:t>：</a:t>
            </a:r>
            <a:endParaRPr lang="en-US" altLang="zh-CN" sz="2000" kern="0" dirty="0">
              <a:latin typeface="+mj-ea"/>
              <a:ea typeface="+mj-ea"/>
            </a:endParaRPr>
          </a:p>
          <a:p>
            <a:pPr>
              <a:lnSpc>
                <a:spcPct val="150000"/>
              </a:lnSpc>
            </a:pPr>
            <a:r>
              <a:rPr lang="en-US" altLang="zh-CN" sz="2000" kern="0" dirty="0">
                <a:latin typeface="+mj-ea"/>
                <a:ea typeface="+mj-ea"/>
              </a:rPr>
              <a:t>nn.BatchNorm1d</a:t>
            </a:r>
            <a:r>
              <a:rPr lang="zh-CN" altLang="en-US" sz="2000" kern="0" dirty="0">
                <a:latin typeface="+mj-ea"/>
                <a:ea typeface="+mj-ea"/>
              </a:rPr>
              <a:t>用于一维数据，例如在全连接层之后；</a:t>
            </a:r>
            <a:endParaRPr lang="en-US" altLang="zh-CN" sz="2000" kern="0" dirty="0">
              <a:latin typeface="+mj-ea"/>
              <a:ea typeface="+mj-ea"/>
            </a:endParaRPr>
          </a:p>
          <a:p>
            <a:pPr>
              <a:lnSpc>
                <a:spcPct val="150000"/>
              </a:lnSpc>
            </a:pPr>
            <a:r>
              <a:rPr lang="en-US" altLang="zh-CN" sz="2000" kern="0" dirty="0">
                <a:latin typeface="+mj-ea"/>
                <a:ea typeface="+mj-ea"/>
              </a:rPr>
              <a:t>nn.BatchNorm2d</a:t>
            </a:r>
            <a:r>
              <a:rPr lang="zh-CN" altLang="en-US" sz="2000" kern="0" dirty="0">
                <a:latin typeface="+mj-ea"/>
                <a:ea typeface="+mj-ea"/>
              </a:rPr>
              <a:t>用于二维数据，例如在卷积层之后。例如：</a:t>
            </a:r>
            <a:endParaRPr lang="zh-CN" altLang="en-US" sz="2000" dirty="0"/>
          </a:p>
        </p:txBody>
      </p:sp>
      <p:sp>
        <p:nvSpPr>
          <p:cNvPr id="6" name="文本框 5"/>
          <p:cNvSpPr txBox="1"/>
          <p:nvPr/>
        </p:nvSpPr>
        <p:spPr>
          <a:xfrm>
            <a:off x="722789" y="3573463"/>
            <a:ext cx="4942288" cy="2245360"/>
          </a:xfrm>
          <a:prstGeom prst="rect">
            <a:avLst/>
          </a:prstGeom>
          <a:noFill/>
        </p:spPr>
        <p:txBody>
          <a:bodyPr wrap="square">
            <a:spAutoFit/>
          </a:bodyPr>
          <a:lstStyle/>
          <a:p>
            <a:pPr marL="0" indent="0" latinLnBrk="0">
              <a:lnSpc>
                <a:spcPct val="100000"/>
              </a:lnSpc>
            </a:pPr>
            <a:r>
              <a:rPr lang="en-US" altLang="zh-CN" sz="2000" b="0" i="0" dirty="0">
                <a:effectLst/>
                <a:cs typeface="Arial" panose="020B0604020202020204" pitchFamily="34" charset="0"/>
              </a:rPr>
              <a:t># </a:t>
            </a:r>
            <a:r>
              <a:rPr lang="zh-CN" altLang="en-US" sz="2000" b="0" i="0" dirty="0">
                <a:effectLst/>
                <a:cs typeface="Arial" panose="020B0604020202020204" pitchFamily="34" charset="0"/>
              </a:rPr>
              <a:t>一维数据的</a:t>
            </a:r>
            <a:r>
              <a:rPr lang="en-US" altLang="zh-CN" sz="2000" b="0" i="0" dirty="0">
                <a:effectLst/>
                <a:cs typeface="Arial" panose="020B0604020202020204" pitchFamily="34" charset="0"/>
              </a:rPr>
              <a:t>Batch Normalization</a:t>
            </a:r>
            <a:r>
              <a:rPr lang="en-US" altLang="zh-CN" sz="2000" b="0" i="0" dirty="0">
                <a:effectLst/>
                <a:highlight>
                  <a:srgbClr val="F4F4F6"/>
                </a:highlight>
                <a:cs typeface="Arial" panose="020B0604020202020204" pitchFamily="34" charset="0"/>
              </a:rPr>
              <a:t> </a:t>
            </a:r>
            <a:endParaRPr lang="en-US" altLang="zh-CN" sz="2000" b="0" i="0" dirty="0">
              <a:effectLst/>
              <a:highlight>
                <a:srgbClr val="F4F4F6"/>
              </a:highlight>
              <a:cs typeface="Arial" panose="020B0604020202020204" pitchFamily="34" charset="0"/>
            </a:endParaRPr>
          </a:p>
          <a:p>
            <a:pPr marL="0" indent="0" latinLnBrk="0">
              <a:lnSpc>
                <a:spcPct val="100000"/>
              </a:lnSpc>
            </a:pPr>
            <a:r>
              <a:rPr lang="en-US" altLang="zh-CN" sz="2000" dirty="0" err="1">
                <a:cs typeface="Arial" panose="020B0604020202020204" pitchFamily="34" charset="0"/>
              </a:rPr>
              <a:t>batch_size</a:t>
            </a:r>
            <a:r>
              <a:rPr lang="en-US" altLang="zh-CN" sz="2000" dirty="0">
                <a:cs typeface="Arial" panose="020B0604020202020204" pitchFamily="34" charset="0"/>
              </a:rPr>
              <a:t> = 32 </a:t>
            </a:r>
            <a:endParaRPr lang="en-US" altLang="zh-CN" sz="2000" dirty="0">
              <a:cs typeface="Arial" panose="020B0604020202020204" pitchFamily="34" charset="0"/>
            </a:endParaRPr>
          </a:p>
          <a:p>
            <a:pPr marL="0" indent="0" latinLnBrk="0">
              <a:lnSpc>
                <a:spcPct val="100000"/>
              </a:lnSpc>
            </a:pPr>
            <a:r>
              <a:rPr lang="en-US" altLang="zh-CN" sz="2000" dirty="0" err="1">
                <a:cs typeface="Arial" panose="020B0604020202020204" pitchFamily="34" charset="0"/>
              </a:rPr>
              <a:t>input_dim</a:t>
            </a:r>
            <a:r>
              <a:rPr lang="en-US" altLang="zh-CN" sz="2000" dirty="0">
                <a:cs typeface="Arial" panose="020B0604020202020204" pitchFamily="34" charset="0"/>
              </a:rPr>
              <a:t> = 20 </a:t>
            </a:r>
            <a:endParaRPr lang="en-US" altLang="zh-CN" sz="2000" dirty="0">
              <a:cs typeface="Arial" panose="020B0604020202020204" pitchFamily="34" charset="0"/>
            </a:endParaRPr>
          </a:p>
          <a:p>
            <a:pPr marL="0" indent="0" latinLnBrk="0">
              <a:lnSpc>
                <a:spcPct val="100000"/>
              </a:lnSpc>
            </a:pPr>
            <a:r>
              <a:rPr lang="en-US" altLang="zh-CN" sz="2000" dirty="0">
                <a:cs typeface="Arial" panose="020B0604020202020204" pitchFamily="34" charset="0"/>
              </a:rPr>
              <a:t>input_data_1d = </a:t>
            </a:r>
            <a:r>
              <a:rPr lang="en-US" altLang="zh-CN" sz="2000" dirty="0" err="1">
                <a:cs typeface="Arial" panose="020B0604020202020204" pitchFamily="34" charset="0"/>
              </a:rPr>
              <a:t>torch.randn</a:t>
            </a:r>
            <a:r>
              <a:rPr lang="en-US" altLang="zh-CN" sz="2000" dirty="0">
                <a:cs typeface="Arial" panose="020B0604020202020204" pitchFamily="34" charset="0"/>
              </a:rPr>
              <a:t>(</a:t>
            </a:r>
            <a:r>
              <a:rPr lang="en-US" altLang="zh-CN" sz="2000" dirty="0" err="1">
                <a:cs typeface="Arial" panose="020B0604020202020204" pitchFamily="34" charset="0"/>
              </a:rPr>
              <a:t>batch_size</a:t>
            </a:r>
            <a:r>
              <a:rPr lang="en-US" altLang="zh-CN" sz="2000" dirty="0">
                <a:cs typeface="Arial" panose="020B0604020202020204" pitchFamily="34" charset="0"/>
              </a:rPr>
              <a:t>, </a:t>
            </a:r>
            <a:r>
              <a:rPr lang="en-US" altLang="zh-CN" sz="2000" dirty="0" err="1">
                <a:cs typeface="Arial" panose="020B0604020202020204" pitchFamily="34" charset="0"/>
              </a:rPr>
              <a:t>input_dim</a:t>
            </a:r>
            <a:r>
              <a:rPr lang="en-US" altLang="zh-CN" sz="2000" dirty="0">
                <a:cs typeface="Arial" panose="020B0604020202020204" pitchFamily="34" charset="0"/>
              </a:rPr>
              <a:t>) </a:t>
            </a:r>
            <a:endParaRPr lang="en-US" altLang="zh-CN" sz="2000" dirty="0">
              <a:cs typeface="Arial" panose="020B0604020202020204" pitchFamily="34" charset="0"/>
            </a:endParaRPr>
          </a:p>
          <a:p>
            <a:pPr marL="0" indent="0" latinLnBrk="0">
              <a:lnSpc>
                <a:spcPct val="100000"/>
              </a:lnSpc>
            </a:pPr>
            <a:r>
              <a:rPr lang="en-US" altLang="zh-CN" sz="2000" dirty="0">
                <a:cs typeface="Arial" panose="020B0604020202020204" pitchFamily="34" charset="0"/>
              </a:rPr>
              <a:t>bn_1d = nn.BatchNorm1d(</a:t>
            </a:r>
            <a:r>
              <a:rPr lang="en-US" altLang="zh-CN" sz="2000" dirty="0" err="1">
                <a:cs typeface="Arial" panose="020B0604020202020204" pitchFamily="34" charset="0"/>
              </a:rPr>
              <a:t>input_dim</a:t>
            </a:r>
            <a:r>
              <a:rPr lang="en-US" altLang="zh-CN" sz="2000" dirty="0">
                <a:cs typeface="Arial" panose="020B0604020202020204" pitchFamily="34" charset="0"/>
              </a:rPr>
              <a:t>) </a:t>
            </a:r>
            <a:endParaRPr lang="en-US" altLang="zh-CN" sz="2000" dirty="0">
              <a:cs typeface="Arial" panose="020B0604020202020204" pitchFamily="34" charset="0"/>
            </a:endParaRPr>
          </a:p>
          <a:p>
            <a:pPr marL="0" indent="0" latinLnBrk="0">
              <a:lnSpc>
                <a:spcPct val="100000"/>
              </a:lnSpc>
            </a:pPr>
            <a:r>
              <a:rPr lang="en-US" altLang="zh-CN" sz="2000" dirty="0">
                <a:cs typeface="Arial" panose="020B0604020202020204" pitchFamily="34" charset="0"/>
              </a:rPr>
              <a:t>output_data_1d = bn_1d(input_data_1d) </a:t>
            </a:r>
            <a:endParaRPr lang="en-US" altLang="zh-CN" sz="2000" dirty="0">
              <a:cs typeface="Arial" panose="020B0604020202020204" pitchFamily="34" charset="0"/>
            </a:endParaRPr>
          </a:p>
        </p:txBody>
      </p:sp>
      <p:sp>
        <p:nvSpPr>
          <p:cNvPr id="8" name="文本框 7"/>
          <p:cNvSpPr txBox="1"/>
          <p:nvPr/>
        </p:nvSpPr>
        <p:spPr>
          <a:xfrm>
            <a:off x="6325870" y="3573780"/>
            <a:ext cx="5142865" cy="2553335"/>
          </a:xfrm>
          <a:prstGeom prst="rect">
            <a:avLst/>
          </a:prstGeom>
          <a:noFill/>
        </p:spPr>
        <p:txBody>
          <a:bodyPr wrap="square">
            <a:spAutoFit/>
          </a:bodyPr>
          <a:lstStyle/>
          <a:p>
            <a:pPr marL="0" indent="0" latinLnBrk="0">
              <a:lnSpc>
                <a:spcPct val="100000"/>
              </a:lnSpc>
            </a:pPr>
            <a:r>
              <a:rPr lang="en-US" altLang="zh-CN" sz="2000" b="0" i="0" dirty="0">
                <a:effectLst/>
                <a:cs typeface="Arial" panose="020B0604020202020204" pitchFamily="34" charset="0"/>
              </a:rPr>
              <a:t># </a:t>
            </a:r>
            <a:r>
              <a:rPr lang="zh-CN" altLang="en-US" sz="2000" b="0" i="0" dirty="0">
                <a:effectLst/>
                <a:cs typeface="Arial" panose="020B0604020202020204" pitchFamily="34" charset="0"/>
              </a:rPr>
              <a:t>二维数据的</a:t>
            </a:r>
            <a:r>
              <a:rPr lang="en-US" altLang="zh-CN" sz="2000" b="0" i="0" dirty="0">
                <a:effectLst/>
                <a:cs typeface="Arial" panose="020B0604020202020204" pitchFamily="34" charset="0"/>
              </a:rPr>
              <a:t>Batch </a:t>
            </a:r>
            <a:r>
              <a:rPr lang="en-US" altLang="zh-CN" sz="2000" dirty="0">
                <a:cs typeface="Arial" panose="020B0604020202020204" pitchFamily="34" charset="0"/>
              </a:rPr>
              <a:t>Normalization </a:t>
            </a:r>
            <a:endParaRPr lang="en-US" altLang="zh-CN" sz="2000" dirty="0">
              <a:cs typeface="Arial" panose="020B0604020202020204" pitchFamily="34" charset="0"/>
            </a:endParaRPr>
          </a:p>
          <a:p>
            <a:pPr marL="0" indent="0" latinLnBrk="0">
              <a:lnSpc>
                <a:spcPct val="100000"/>
              </a:lnSpc>
            </a:pPr>
            <a:r>
              <a:rPr lang="en-US" altLang="zh-CN" sz="2000" dirty="0" err="1">
                <a:cs typeface="Arial" panose="020B0604020202020204" pitchFamily="34" charset="0"/>
              </a:rPr>
              <a:t>input_channels</a:t>
            </a:r>
            <a:r>
              <a:rPr lang="en-US" altLang="zh-CN" sz="2000" dirty="0">
                <a:cs typeface="Arial" panose="020B0604020202020204" pitchFamily="34" charset="0"/>
              </a:rPr>
              <a:t> = 3 </a:t>
            </a:r>
            <a:endParaRPr lang="en-US" altLang="zh-CN" sz="2000" dirty="0">
              <a:cs typeface="Arial" panose="020B0604020202020204" pitchFamily="34" charset="0"/>
            </a:endParaRPr>
          </a:p>
          <a:p>
            <a:pPr marL="0" indent="0" latinLnBrk="0">
              <a:lnSpc>
                <a:spcPct val="100000"/>
              </a:lnSpc>
            </a:pPr>
            <a:r>
              <a:rPr lang="en-US" altLang="zh-CN" sz="2000" dirty="0">
                <a:cs typeface="Arial" panose="020B0604020202020204" pitchFamily="34" charset="0"/>
              </a:rPr>
              <a:t>height = 28 </a:t>
            </a:r>
            <a:endParaRPr lang="en-US" altLang="zh-CN" sz="2000" dirty="0">
              <a:cs typeface="Arial" panose="020B0604020202020204" pitchFamily="34" charset="0"/>
            </a:endParaRPr>
          </a:p>
          <a:p>
            <a:pPr marL="0" indent="0" latinLnBrk="0">
              <a:lnSpc>
                <a:spcPct val="100000"/>
              </a:lnSpc>
            </a:pPr>
            <a:r>
              <a:rPr lang="en-US" altLang="zh-CN" sz="2000" dirty="0">
                <a:cs typeface="Arial" panose="020B0604020202020204" pitchFamily="34" charset="0"/>
              </a:rPr>
              <a:t>width = 28 </a:t>
            </a:r>
            <a:endParaRPr lang="en-US" altLang="zh-CN" sz="2000" dirty="0">
              <a:cs typeface="Arial" panose="020B0604020202020204" pitchFamily="34" charset="0"/>
            </a:endParaRPr>
          </a:p>
          <a:p>
            <a:pPr marL="0" indent="0" latinLnBrk="0">
              <a:lnSpc>
                <a:spcPct val="100000"/>
              </a:lnSpc>
            </a:pPr>
            <a:r>
              <a:rPr lang="en-US" altLang="zh-CN" sz="2000" dirty="0">
                <a:cs typeface="Arial" panose="020B0604020202020204" pitchFamily="34" charset="0"/>
              </a:rPr>
              <a:t>input_data_2d = </a:t>
            </a:r>
            <a:r>
              <a:rPr lang="en-US" altLang="zh-CN" sz="2000" dirty="0" err="1">
                <a:cs typeface="Arial" panose="020B0604020202020204" pitchFamily="34" charset="0"/>
              </a:rPr>
              <a:t>torch.randn</a:t>
            </a:r>
            <a:r>
              <a:rPr lang="en-US" altLang="zh-CN" sz="2000" dirty="0">
                <a:cs typeface="Arial" panose="020B0604020202020204" pitchFamily="34" charset="0"/>
              </a:rPr>
              <a:t>(</a:t>
            </a:r>
            <a:r>
              <a:rPr lang="en-US" altLang="zh-CN" sz="2000" dirty="0" err="1">
                <a:cs typeface="Arial" panose="020B0604020202020204" pitchFamily="34" charset="0"/>
              </a:rPr>
              <a:t>batch_size</a:t>
            </a:r>
            <a:r>
              <a:rPr lang="en-US" altLang="zh-CN" sz="2000" dirty="0">
                <a:cs typeface="Arial" panose="020B0604020202020204" pitchFamily="34" charset="0"/>
              </a:rPr>
              <a:t>, </a:t>
            </a:r>
            <a:r>
              <a:rPr lang="en-US" altLang="zh-CN" sz="2000" dirty="0" err="1">
                <a:cs typeface="Arial" panose="020B0604020202020204" pitchFamily="34" charset="0"/>
              </a:rPr>
              <a:t>input_channels</a:t>
            </a:r>
            <a:r>
              <a:rPr lang="en-US" altLang="zh-CN" sz="2000" dirty="0">
                <a:cs typeface="Arial" panose="020B0604020202020204" pitchFamily="34" charset="0"/>
              </a:rPr>
              <a:t>, height, width) </a:t>
            </a:r>
            <a:endParaRPr lang="en-US" altLang="zh-CN" sz="2000" dirty="0">
              <a:cs typeface="Arial" panose="020B0604020202020204" pitchFamily="34" charset="0"/>
            </a:endParaRPr>
          </a:p>
          <a:p>
            <a:pPr marL="0" indent="0" latinLnBrk="0">
              <a:lnSpc>
                <a:spcPct val="100000"/>
              </a:lnSpc>
            </a:pPr>
            <a:r>
              <a:rPr lang="en-US" altLang="zh-CN" sz="2000" dirty="0">
                <a:cs typeface="Arial" panose="020B0604020202020204" pitchFamily="34" charset="0"/>
              </a:rPr>
              <a:t>bn_2d = nn.BatchNorm2d(</a:t>
            </a:r>
            <a:r>
              <a:rPr lang="en-US" altLang="zh-CN" sz="2000" dirty="0" err="1">
                <a:cs typeface="Arial" panose="020B0604020202020204" pitchFamily="34" charset="0"/>
              </a:rPr>
              <a:t>input_channels</a:t>
            </a:r>
            <a:r>
              <a:rPr lang="en-US" altLang="zh-CN" sz="2000" dirty="0">
                <a:cs typeface="Arial" panose="020B0604020202020204" pitchFamily="34" charset="0"/>
              </a:rPr>
              <a:t>) output_data_2d = bn_2d(input_data_2d)</a:t>
            </a:r>
            <a:endParaRPr lang="zh-CN" altLang="en-US" sz="2000" dirty="0">
              <a:cs typeface="Arial" panose="020B0604020202020204" pitchFamily="34" charset="0"/>
            </a:endParaRPr>
          </a:p>
        </p:txBody>
      </p:sp>
      <p:sp>
        <p:nvSpPr>
          <p:cNvPr id="4" name="文本框 3"/>
          <p:cNvSpPr txBox="1"/>
          <p:nvPr/>
        </p:nvSpPr>
        <p:spPr>
          <a:xfrm>
            <a:off x="722788" y="1418100"/>
            <a:ext cx="6169792" cy="461665"/>
          </a:xfrm>
          <a:prstGeom prst="rect">
            <a:avLst/>
          </a:prstGeom>
          <a:noFill/>
        </p:spPr>
        <p:txBody>
          <a:bodyPr wrap="square">
            <a:spAutoFit/>
          </a:bodyPr>
          <a:lstStyle/>
          <a:p>
            <a:r>
              <a:rPr lang="en-US" altLang="zh-CN" b="1" dirty="0" err="1">
                <a:solidFill>
                  <a:schemeClr val="tx1"/>
                </a:solidFill>
              </a:rPr>
              <a:t>BatchNorm</a:t>
            </a:r>
            <a:endParaRPr lang="zh-CN" altLang="en-US"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 </a:t>
            </a:r>
            <a:r>
              <a:rPr lang="zh-CN" altLang="zh-CN" sz="3600" dirty="0">
                <a:solidFill>
                  <a:schemeClr val="tx1"/>
                </a:solidFill>
                <a:latin typeface="Impact" panose="020B0806030902050204" pitchFamily="34" charset="0"/>
                <a:ea typeface="微软雅黑" panose="020B0503020204020204" pitchFamily="34" charset="-122"/>
              </a:rPr>
              <a:t>定义</a:t>
            </a:r>
            <a:r>
              <a:rPr lang="zh-CN" altLang="en-US" dirty="0">
                <a:solidFill>
                  <a:schemeClr val="tx1"/>
                </a:solidFill>
              </a:rPr>
              <a:t>神经网络</a:t>
            </a:r>
            <a:endParaRPr lang="zh-CN" altLang="en-US" dirty="0">
              <a:solidFill>
                <a:schemeClr val="tx1"/>
              </a:solidFill>
            </a:endParaRPr>
          </a:p>
        </p:txBody>
      </p:sp>
      <p:sp>
        <p:nvSpPr>
          <p:cNvPr id="6" name="对角圆角矩形 6"/>
          <p:cNvSpPr/>
          <p:nvPr/>
        </p:nvSpPr>
        <p:spPr>
          <a:xfrm>
            <a:off x="2297135" y="3214927"/>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32" name="TextBox 6"/>
          <p:cNvSpPr txBox="1">
            <a:spLocks noChangeArrowheads="1"/>
          </p:cNvSpPr>
          <p:nvPr/>
        </p:nvSpPr>
        <p:spPr bwMode="auto">
          <a:xfrm>
            <a:off x="2986634" y="2506267"/>
            <a:ext cx="6527236"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eaLnBrk="1" hangingPunct="1">
              <a:defRPr sz="3600">
                <a:latin typeface="Impact" panose="020B0806030902050204" pitchFamily="34" charset="0"/>
              </a:defRPr>
            </a:lvl1pPr>
            <a:lvl2pPr marL="742950" indent="-285750">
              <a:defRPr>
                <a:latin typeface="等线" panose="02010600030101010101" charset="-122"/>
                <a:ea typeface="宋体" panose="02010600030101010101" pitchFamily="2" charset="-122"/>
              </a:defRPr>
            </a:lvl2pPr>
            <a:lvl3pPr marL="1143000" indent="-228600">
              <a:defRPr>
                <a:latin typeface="等线" panose="02010600030101010101" charset="-122"/>
                <a:ea typeface="宋体" panose="02010600030101010101" pitchFamily="2" charset="-122"/>
              </a:defRPr>
            </a:lvl3pPr>
            <a:lvl4pPr marL="1600200" indent="-228600">
              <a:defRPr>
                <a:latin typeface="等线" panose="02010600030101010101" charset="-122"/>
                <a:ea typeface="宋体" panose="02010600030101010101" pitchFamily="2" charset="-122"/>
              </a:defRPr>
            </a:lvl4pPr>
            <a:lvl5pPr marL="2057400" indent="-228600">
              <a:defRPr>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9pPr>
          </a:lstStyle>
          <a:p>
            <a:r>
              <a:rPr lang="en-US" altLang="zh-CN" b="1" dirty="0">
                <a:solidFill>
                  <a:schemeClr val="tx1"/>
                </a:solidFill>
              </a:rPr>
              <a:t>01    </a:t>
            </a:r>
            <a:r>
              <a:rPr lang="zh-CN" altLang="en-US" dirty="0">
                <a:solidFill>
                  <a:schemeClr val="tx1"/>
                </a:solidFill>
                <a:sym typeface="+mn-ea"/>
              </a:rPr>
              <a:t>神经网络的基本概念</a:t>
            </a:r>
            <a:endParaRPr lang="zh-CN" altLang="en-US" dirty="0">
              <a:solidFill>
                <a:schemeClr val="tx1"/>
              </a:solidFill>
              <a:sym typeface="+mn-ea"/>
            </a:endParaRPr>
          </a:p>
        </p:txBody>
      </p:sp>
      <p:sp>
        <p:nvSpPr>
          <p:cNvPr id="7" name="TextBox 10"/>
          <p:cNvSpPr txBox="1">
            <a:spLocks noChangeArrowheads="1"/>
          </p:cNvSpPr>
          <p:nvPr/>
        </p:nvSpPr>
        <p:spPr bwMode="auto">
          <a:xfrm>
            <a:off x="2995295" y="4690745"/>
            <a:ext cx="365188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sym typeface="+mn-ea"/>
              </a:rPr>
              <a:t>全连接模型</a:t>
            </a:r>
            <a:endParaRPr lang="zh-CN" altLang="en-US" sz="3600" dirty="0">
              <a:latin typeface="Impact" panose="020B0806030902050204" pitchFamily="34" charset="0"/>
              <a:ea typeface="微软雅黑" panose="020B0503020204020204" pitchFamily="34" charset="-122"/>
            </a:endParaRPr>
          </a:p>
        </p:txBody>
      </p:sp>
      <p:sp>
        <p:nvSpPr>
          <p:cNvPr id="8" name="TextBox 10"/>
          <p:cNvSpPr txBox="1">
            <a:spLocks noChangeArrowheads="1"/>
          </p:cNvSpPr>
          <p:nvPr/>
        </p:nvSpPr>
        <p:spPr bwMode="auto">
          <a:xfrm>
            <a:off x="2980055" y="3254375"/>
            <a:ext cx="394779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02    </a:t>
            </a:r>
            <a:r>
              <a:rPr lang="zh-CN" altLang="zh-CN" sz="3600" dirty="0">
                <a:solidFill>
                  <a:schemeClr val="bg1"/>
                </a:solidFill>
                <a:latin typeface="Impact" panose="020B0806030902050204" pitchFamily="34" charset="0"/>
                <a:ea typeface="微软雅黑" panose="020B0503020204020204" pitchFamily="34" charset="-122"/>
                <a:sym typeface="+mn-ea"/>
              </a:rPr>
              <a:t>定义</a:t>
            </a:r>
            <a:r>
              <a:rPr lang="zh-CN" altLang="en-US" sz="3600" dirty="0">
                <a:solidFill>
                  <a:schemeClr val="bg1"/>
                </a:solidFill>
                <a:latin typeface="Impact" panose="020B0806030902050204" pitchFamily="34" charset="0"/>
                <a:ea typeface="微软雅黑" panose="020B0503020204020204" pitchFamily="34" charset="-122"/>
                <a:sym typeface="+mn-ea"/>
              </a:rPr>
              <a:t>神经网络</a:t>
            </a:r>
            <a:endParaRPr lang="zh-CN" altLang="en-US" sz="3600" dirty="0">
              <a:solidFill>
                <a:schemeClr val="bg1"/>
              </a:solidFill>
              <a:latin typeface="Impact" panose="020B0806030902050204" pitchFamily="34" charset="0"/>
              <a:ea typeface="微软雅黑" panose="020B0503020204020204" pitchFamily="34" charset="-122"/>
              <a:sym typeface="+mn-ea"/>
            </a:endParaRPr>
          </a:p>
        </p:txBody>
      </p:sp>
      <p:sp>
        <p:nvSpPr>
          <p:cNvPr id="9" name="TextBox 11"/>
          <p:cNvSpPr txBox="1">
            <a:spLocks noChangeArrowheads="1"/>
          </p:cNvSpPr>
          <p:nvPr/>
        </p:nvSpPr>
        <p:spPr bwMode="auto">
          <a:xfrm>
            <a:off x="2980055" y="4004945"/>
            <a:ext cx="379730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pitchFamily="34" charset="-122"/>
              </a:rPr>
              <a:t>03    </a:t>
            </a:r>
            <a:r>
              <a:rPr lang="zh-CN" altLang="en-US" sz="3600" dirty="0">
                <a:latin typeface="Impact" panose="020B0806030902050204" pitchFamily="34" charset="0"/>
                <a:ea typeface="微软雅黑" panose="020B0503020204020204" pitchFamily="34" charset="-122"/>
                <a:sym typeface="+mn-ea"/>
              </a:rPr>
              <a:t>训练神经网络</a:t>
            </a:r>
            <a:endParaRPr lang="zh-CN" altLang="en-US" sz="3600" dirty="0">
              <a:solidFill>
                <a:schemeClr val="tx1"/>
              </a:solidFill>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 </a:t>
            </a:r>
            <a:r>
              <a:rPr lang="zh-CN" altLang="zh-CN" sz="3600" dirty="0">
                <a:latin typeface="Impact" panose="020B0806030902050204" pitchFamily="34" charset="0"/>
                <a:ea typeface="微软雅黑" panose="020B0503020204020204" pitchFamily="34" charset="-122"/>
              </a:rPr>
              <a:t>定义</a:t>
            </a:r>
            <a:r>
              <a:rPr lang="zh-CN" altLang="en-US" dirty="0">
                <a:solidFill>
                  <a:schemeClr val="tx1"/>
                </a:solidFill>
              </a:rPr>
              <a:t>神经网络</a:t>
            </a:r>
            <a:endParaRPr lang="zh-CN" altLang="en-US" dirty="0">
              <a:solidFill>
                <a:schemeClr val="tx1"/>
              </a:solidFill>
            </a:endParaRPr>
          </a:p>
        </p:txBody>
      </p:sp>
      <p:sp>
        <p:nvSpPr>
          <p:cNvPr id="2" name="Rectangle 1"/>
          <p:cNvSpPr>
            <a:spLocks noChangeArrowheads="1"/>
          </p:cNvSpPr>
          <p:nvPr/>
        </p:nvSpPr>
        <p:spPr bwMode="auto">
          <a:xfrm>
            <a:off x="668655" y="2275205"/>
            <a:ext cx="10923270" cy="2306955"/>
          </a:xfrm>
          <a:prstGeom prst="rect">
            <a:avLst/>
          </a:prstGeom>
          <a:noFill/>
        </p:spPr>
        <p:txBody>
          <a:bodyPr wrap="square">
            <a:spAutoFit/>
          </a:bodyPr>
          <a:lstStyle/>
          <a:p>
            <a:pPr>
              <a:lnSpc>
                <a:spcPct val="150000"/>
              </a:lnSpc>
              <a:buFont typeface="Arial" panose="020B0604020202020204" pitchFamily="34" charset="0"/>
              <a:buChar char="•"/>
            </a:pPr>
            <a:r>
              <a:rPr lang="zh-CN" altLang="zh-CN" dirty="0">
                <a:solidFill>
                  <a:srgbClr val="000000"/>
                </a:solidFill>
                <a:latin typeface="Helvetica Neue"/>
              </a:rPr>
              <a:t>可以使用torch.nn包来构建神经网络</a:t>
            </a:r>
            <a:r>
              <a:rPr lang="zh-CN" altLang="en-US" dirty="0">
                <a:solidFill>
                  <a:srgbClr val="000000"/>
                </a:solidFill>
                <a:latin typeface="Helvetica Neue"/>
              </a:rPr>
              <a:t>。</a:t>
            </a:r>
            <a:endParaRPr lang="en-US" altLang="zh-CN" dirty="0">
              <a:solidFill>
                <a:srgbClr val="000000"/>
              </a:solidFill>
              <a:latin typeface="Helvetica Neue"/>
            </a:endParaRPr>
          </a:p>
          <a:p>
            <a:pPr>
              <a:lnSpc>
                <a:spcPct val="150000"/>
              </a:lnSpc>
              <a:buFont typeface="Arial" panose="020B0604020202020204" pitchFamily="34" charset="0"/>
              <a:buChar char="•"/>
            </a:pPr>
            <a:r>
              <a:rPr lang="zh-CN" altLang="zh-CN" dirty="0">
                <a:solidFill>
                  <a:srgbClr val="000000"/>
                </a:solidFill>
                <a:latin typeface="Helvetica Neue"/>
                <a:sym typeface="+mn-ea"/>
              </a:rPr>
              <a:t>torch.</a:t>
            </a:r>
            <a:r>
              <a:rPr lang="zh-CN" altLang="zh-CN" dirty="0">
                <a:solidFill>
                  <a:srgbClr val="000000"/>
                </a:solidFill>
                <a:latin typeface="Helvetica Neue"/>
              </a:rPr>
              <a:t>nn包依赖autograd包来</a:t>
            </a:r>
            <a:r>
              <a:rPr lang="zh-CN" altLang="en-US" dirty="0">
                <a:solidFill>
                  <a:srgbClr val="000000"/>
                </a:solidFill>
                <a:latin typeface="Helvetica Neue"/>
              </a:rPr>
              <a:t>自动</a:t>
            </a:r>
            <a:r>
              <a:rPr lang="zh-CN" altLang="zh-CN" dirty="0">
                <a:solidFill>
                  <a:srgbClr val="000000"/>
                </a:solidFill>
                <a:latin typeface="Helvetica Neue"/>
              </a:rPr>
              <a:t>求导</a:t>
            </a:r>
            <a:r>
              <a:rPr lang="zh-CN" altLang="en-US" dirty="0">
                <a:solidFill>
                  <a:srgbClr val="000000"/>
                </a:solidFill>
                <a:latin typeface="Helvetica Neue"/>
              </a:rPr>
              <a:t>。</a:t>
            </a:r>
            <a:endParaRPr lang="en-US" altLang="zh-CN" dirty="0">
              <a:solidFill>
                <a:srgbClr val="000000"/>
              </a:solidFill>
              <a:latin typeface="Helvetica Neue"/>
            </a:endParaRPr>
          </a:p>
          <a:p>
            <a:pPr>
              <a:lnSpc>
                <a:spcPct val="150000"/>
              </a:lnSpc>
              <a:buFont typeface="Arial" panose="020B0604020202020204" pitchFamily="34" charset="0"/>
              <a:buChar char="•"/>
            </a:pPr>
            <a:r>
              <a:rPr lang="zh-CN" altLang="zh-CN" dirty="0">
                <a:solidFill>
                  <a:srgbClr val="000000"/>
                </a:solidFill>
                <a:latin typeface="Helvetica Neue"/>
                <a:sym typeface="+mn-ea"/>
              </a:rPr>
              <a:t>torch.</a:t>
            </a:r>
            <a:r>
              <a:rPr lang="zh-CN" altLang="zh-CN" dirty="0">
                <a:solidFill>
                  <a:srgbClr val="000000"/>
                </a:solidFill>
                <a:latin typeface="Helvetica Neue"/>
              </a:rPr>
              <a:t>nn.Module</a:t>
            </a:r>
            <a:r>
              <a:rPr lang="zh-CN" altLang="en-US" dirty="0">
                <a:solidFill>
                  <a:srgbClr val="000000"/>
                </a:solidFill>
                <a:latin typeface="Helvetica Neue"/>
              </a:rPr>
              <a:t>子</a:t>
            </a:r>
            <a:r>
              <a:rPr lang="zh-CN" altLang="zh-CN" dirty="0">
                <a:solidFill>
                  <a:srgbClr val="000000"/>
                </a:solidFill>
                <a:latin typeface="Helvetica Neue"/>
              </a:rPr>
              <a:t>包包含各个层和一个forward(input)方法</a:t>
            </a:r>
            <a:r>
              <a:rPr lang="zh-CN" altLang="en-US" dirty="0">
                <a:solidFill>
                  <a:srgbClr val="000000"/>
                </a:solidFill>
                <a:latin typeface="Helvetica Neue"/>
              </a:rPr>
              <a:t>，</a:t>
            </a:r>
            <a:r>
              <a:rPr lang="zh-CN" altLang="zh-CN" dirty="0">
                <a:solidFill>
                  <a:srgbClr val="000000"/>
                </a:solidFill>
                <a:latin typeface="Helvetica Neue"/>
              </a:rPr>
              <a:t>该方法返回output</a:t>
            </a:r>
            <a:r>
              <a:rPr lang="zh-CN" altLang="en-US" dirty="0">
                <a:solidFill>
                  <a:srgbClr val="000000"/>
                </a:solidFill>
                <a:latin typeface="Helvetica Neue"/>
              </a:rPr>
              <a:t>。</a:t>
            </a:r>
            <a:endParaRPr lang="zh-CN" altLang="zh-CN" dirty="0">
              <a:solidFill>
                <a:srgbClr val="000000"/>
              </a:solidFill>
              <a:latin typeface="Helvetica Neue"/>
            </a:endParaRPr>
          </a:p>
        </p:txBody>
      </p:sp>
    </p:spTree>
  </p:cSld>
  <p:clrMapOvr>
    <a:masterClrMapping/>
  </p:clrMapOvr>
  <p:transition advTm="8005"/>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2. </a:t>
            </a:r>
            <a:r>
              <a:rPr lang="zh-CN" altLang="zh-CN" dirty="0">
                <a:latin typeface="Impact" panose="020B0806030902050204" pitchFamily="34" charset="0"/>
                <a:ea typeface="微软雅黑" panose="020B0503020204020204" pitchFamily="34" charset="-122"/>
                <a:sym typeface="+mn-ea"/>
              </a:rPr>
              <a:t>定义</a:t>
            </a:r>
            <a:r>
              <a:rPr lang="zh-CN" altLang="en-US" dirty="0">
                <a:solidFill>
                  <a:schemeClr val="tx1"/>
                </a:solidFill>
                <a:sym typeface="+mn-ea"/>
              </a:rPr>
              <a:t>神经网络</a:t>
            </a:r>
            <a:endParaRPr lang="zh-CN" altLang="en-US" dirty="0">
              <a:solidFill>
                <a:schemeClr val="tx1"/>
              </a:solidFill>
            </a:endParaRPr>
          </a:p>
        </p:txBody>
      </p:sp>
      <p:sp>
        <p:nvSpPr>
          <p:cNvPr id="2" name="Rectangle 1"/>
          <p:cNvSpPr>
            <a:spLocks noChangeArrowheads="1"/>
          </p:cNvSpPr>
          <p:nvPr/>
        </p:nvSpPr>
        <p:spPr bwMode="auto">
          <a:xfrm>
            <a:off x="668655" y="1878965"/>
            <a:ext cx="10892790" cy="341503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zh-CN" dirty="0">
                <a:solidFill>
                  <a:srgbClr val="000000"/>
                </a:solidFill>
                <a:latin typeface="Helvetica Neue"/>
              </a:rPr>
              <a:t>torch.Tensor</a:t>
            </a:r>
            <a:r>
              <a:rPr lang="zh-CN" altLang="en-US" dirty="0">
                <a:solidFill>
                  <a:srgbClr val="000000"/>
                </a:solidFill>
                <a:latin typeface="Helvetica Neue"/>
              </a:rPr>
              <a:t>：</a:t>
            </a:r>
            <a:r>
              <a:rPr lang="zh-CN" altLang="zh-CN" dirty="0">
                <a:solidFill>
                  <a:srgbClr val="000000"/>
                </a:solidFill>
                <a:latin typeface="Helvetica Neue"/>
              </a:rPr>
              <a:t>支持自动编程操作（如backward()）</a:t>
            </a:r>
            <a:r>
              <a:rPr lang="zh-CN" altLang="en-US" dirty="0">
                <a:solidFill>
                  <a:srgbClr val="000000"/>
                </a:solidFill>
                <a:latin typeface="Helvetica Neue"/>
              </a:rPr>
              <a:t>和</a:t>
            </a:r>
            <a:r>
              <a:rPr lang="zh-CN" altLang="zh-CN" dirty="0">
                <a:solidFill>
                  <a:srgbClr val="000000"/>
                </a:solidFill>
                <a:latin typeface="Helvetica Neue"/>
              </a:rPr>
              <a:t>保持梯度的多维数组。</a:t>
            </a:r>
            <a:endParaRPr lang="zh-CN" altLang="zh-CN" dirty="0">
              <a:solidFill>
                <a:srgbClr val="000000"/>
              </a:solidFill>
              <a:latin typeface="Helvetica Neue"/>
            </a:endParaRPr>
          </a:p>
          <a:p>
            <a:pPr marL="342900" indent="-342900">
              <a:lnSpc>
                <a:spcPct val="150000"/>
              </a:lnSpc>
              <a:buFont typeface="Arial" panose="020B0604020202020204" pitchFamily="34" charset="0"/>
              <a:buChar char="•"/>
            </a:pPr>
            <a:r>
              <a:rPr lang="zh-CN" altLang="zh-CN" dirty="0">
                <a:solidFill>
                  <a:srgbClr val="000000"/>
                </a:solidFill>
                <a:latin typeface="Helvetica Neue"/>
              </a:rPr>
              <a:t>nn.Module</a:t>
            </a:r>
            <a:r>
              <a:rPr lang="zh-CN" altLang="en-US" dirty="0">
                <a:solidFill>
                  <a:srgbClr val="000000"/>
                </a:solidFill>
                <a:latin typeface="Helvetica Neue"/>
              </a:rPr>
              <a:t>：</a:t>
            </a:r>
            <a:r>
              <a:rPr lang="zh-CN" altLang="zh-CN" dirty="0">
                <a:solidFill>
                  <a:srgbClr val="000000"/>
                </a:solidFill>
                <a:latin typeface="Helvetica Neue"/>
              </a:rPr>
              <a:t>神经网络模块</a:t>
            </a:r>
            <a:r>
              <a:rPr lang="zh-CN" altLang="en-US" dirty="0">
                <a:solidFill>
                  <a:srgbClr val="000000"/>
                </a:solidFill>
                <a:latin typeface="Helvetica Neue"/>
              </a:rPr>
              <a:t>。</a:t>
            </a:r>
            <a:r>
              <a:rPr lang="zh-CN" altLang="zh-CN" dirty="0">
                <a:solidFill>
                  <a:srgbClr val="000000"/>
                </a:solidFill>
                <a:latin typeface="Helvetica Neue"/>
              </a:rPr>
              <a:t>封装参数</a:t>
            </a:r>
            <a:r>
              <a:rPr lang="zh-CN" altLang="en-US" dirty="0">
                <a:solidFill>
                  <a:srgbClr val="000000"/>
                </a:solidFill>
                <a:latin typeface="Helvetica Neue"/>
              </a:rPr>
              <a:t>，</a:t>
            </a:r>
            <a:r>
              <a:rPr lang="zh-CN" altLang="zh-CN" dirty="0">
                <a:solidFill>
                  <a:srgbClr val="000000"/>
                </a:solidFill>
                <a:latin typeface="Helvetica Neue"/>
              </a:rPr>
              <a:t>移动到GPU上运行</a:t>
            </a:r>
            <a:r>
              <a:rPr lang="zh-CN" altLang="en-US" dirty="0">
                <a:solidFill>
                  <a:srgbClr val="000000"/>
                </a:solidFill>
                <a:latin typeface="Helvetica Neue"/>
              </a:rPr>
              <a:t>，</a:t>
            </a:r>
            <a:r>
              <a:rPr lang="zh-CN" altLang="zh-CN" dirty="0">
                <a:solidFill>
                  <a:srgbClr val="000000"/>
                </a:solidFill>
                <a:latin typeface="Helvetica Neue"/>
              </a:rPr>
              <a:t>导出</a:t>
            </a:r>
            <a:r>
              <a:rPr lang="zh-CN" altLang="en-US" dirty="0">
                <a:solidFill>
                  <a:srgbClr val="000000"/>
                </a:solidFill>
                <a:latin typeface="Helvetica Neue"/>
              </a:rPr>
              <a:t>，</a:t>
            </a:r>
            <a:r>
              <a:rPr lang="zh-CN" altLang="zh-CN" dirty="0">
                <a:solidFill>
                  <a:srgbClr val="000000"/>
                </a:solidFill>
                <a:latin typeface="Helvetica Neue"/>
              </a:rPr>
              <a:t>加载等</a:t>
            </a:r>
            <a:r>
              <a:rPr lang="zh-CN" altLang="en-US" dirty="0">
                <a:solidFill>
                  <a:srgbClr val="000000"/>
                </a:solidFill>
                <a:latin typeface="Helvetica Neue"/>
              </a:rPr>
              <a:t>。</a:t>
            </a:r>
            <a:endParaRPr lang="zh-CN" altLang="zh-CN" dirty="0">
              <a:solidFill>
                <a:srgbClr val="000000"/>
              </a:solidFill>
              <a:latin typeface="Helvetica Neue"/>
            </a:endParaRPr>
          </a:p>
          <a:p>
            <a:pPr marL="342900" indent="-342900">
              <a:lnSpc>
                <a:spcPct val="150000"/>
              </a:lnSpc>
              <a:buFont typeface="Arial" panose="020B0604020202020204" pitchFamily="34" charset="0"/>
              <a:buChar char="•"/>
            </a:pPr>
            <a:r>
              <a:rPr lang="zh-CN" altLang="zh-CN" dirty="0">
                <a:solidFill>
                  <a:srgbClr val="000000"/>
                </a:solidFill>
                <a:latin typeface="Helvetica Neue"/>
              </a:rPr>
              <a:t>torch.</a:t>
            </a:r>
            <a:r>
              <a:rPr lang="en-US" altLang="zh-CN" dirty="0" err="1">
                <a:solidFill>
                  <a:srgbClr val="000000"/>
                </a:solidFill>
                <a:latin typeface="Helvetica Neue"/>
              </a:rPr>
              <a:t>Optim</a:t>
            </a:r>
            <a:r>
              <a:rPr lang="zh-CN" altLang="en-US" dirty="0">
                <a:solidFill>
                  <a:srgbClr val="000000"/>
                </a:solidFill>
                <a:latin typeface="Helvetica Neue"/>
              </a:rPr>
              <a:t>：提供了多种优化算法的实现，用于优化神经网络的参数。这些优化算法包括</a:t>
            </a:r>
            <a:r>
              <a:rPr lang="en-US" altLang="zh-CN" dirty="0">
                <a:solidFill>
                  <a:srgbClr val="000000"/>
                </a:solidFill>
                <a:latin typeface="Helvetica Neue"/>
              </a:rPr>
              <a:t>SGD</a:t>
            </a:r>
            <a:r>
              <a:rPr lang="zh-CN" altLang="en-US" dirty="0">
                <a:solidFill>
                  <a:srgbClr val="000000"/>
                </a:solidFill>
                <a:latin typeface="Helvetica Neue"/>
              </a:rPr>
              <a:t>、</a:t>
            </a:r>
            <a:r>
              <a:rPr lang="en-US" altLang="zh-CN" dirty="0">
                <a:solidFill>
                  <a:srgbClr val="000000"/>
                </a:solidFill>
                <a:latin typeface="Helvetica Neue"/>
                <a:sym typeface="+mn-ea"/>
              </a:rPr>
              <a:t>RMSprop</a:t>
            </a:r>
            <a:r>
              <a:rPr lang="zh-CN" altLang="en-US" dirty="0">
                <a:solidFill>
                  <a:srgbClr val="000000"/>
                </a:solidFill>
                <a:latin typeface="Helvetica Neue"/>
              </a:rPr>
              <a:t>和</a:t>
            </a:r>
            <a:r>
              <a:rPr lang="en-US" altLang="zh-CN" dirty="0">
                <a:solidFill>
                  <a:srgbClr val="000000"/>
                </a:solidFill>
                <a:latin typeface="Helvetica Neue"/>
                <a:sym typeface="+mn-ea"/>
              </a:rPr>
              <a:t>Adam</a:t>
            </a:r>
            <a:r>
              <a:rPr lang="zh-CN" altLang="en-US" dirty="0">
                <a:solidFill>
                  <a:srgbClr val="000000"/>
                </a:solidFill>
                <a:latin typeface="Helvetica Neue"/>
              </a:rPr>
              <a:t>等，适用于不同类型的模型和任务 </a:t>
            </a:r>
            <a:r>
              <a:rPr lang="zh-CN" altLang="zh-CN" dirty="0">
                <a:solidFill>
                  <a:srgbClr val="000000"/>
                </a:solidFill>
                <a:latin typeface="Helvetica Neue"/>
              </a:rPr>
              <a:t>。</a:t>
            </a:r>
            <a:endParaRPr lang="zh-CN" altLang="zh-CN" dirty="0">
              <a:solidFill>
                <a:srgbClr val="000000"/>
              </a:solidFill>
              <a:latin typeface="Helvetica Neue"/>
            </a:endParaRPr>
          </a:p>
          <a:p>
            <a:pPr marL="342900" indent="-342900">
              <a:lnSpc>
                <a:spcPct val="150000"/>
              </a:lnSpc>
              <a:buFont typeface="Arial" panose="020B0604020202020204" pitchFamily="34" charset="0"/>
              <a:buChar char="•"/>
            </a:pPr>
            <a:r>
              <a:rPr lang="zh-CN" altLang="zh-CN" dirty="0">
                <a:solidFill>
                  <a:srgbClr val="000000"/>
                </a:solidFill>
                <a:latin typeface="Helvetica Neue"/>
              </a:rPr>
              <a:t>nn.Parameter</a:t>
            </a:r>
            <a:r>
              <a:rPr lang="zh-CN" altLang="en-US" dirty="0">
                <a:solidFill>
                  <a:srgbClr val="000000"/>
                </a:solidFill>
                <a:latin typeface="Helvetica Neue"/>
              </a:rPr>
              <a:t>：</a:t>
            </a:r>
            <a:r>
              <a:rPr lang="zh-CN" altLang="zh-CN" dirty="0">
                <a:solidFill>
                  <a:srgbClr val="000000"/>
                </a:solidFill>
                <a:latin typeface="Helvetica Neue"/>
              </a:rPr>
              <a:t>一种Tensor</a:t>
            </a:r>
            <a:r>
              <a:rPr lang="zh-CN" altLang="en-US" dirty="0">
                <a:solidFill>
                  <a:srgbClr val="000000"/>
                </a:solidFill>
                <a:latin typeface="Helvetica Neue"/>
              </a:rPr>
              <a:t>，</a:t>
            </a:r>
            <a:r>
              <a:rPr lang="zh-CN" altLang="zh-CN" dirty="0">
                <a:solidFill>
                  <a:srgbClr val="000000"/>
                </a:solidFill>
                <a:latin typeface="Helvetica Neue"/>
              </a:rPr>
              <a:t>当把它赋值给一个Module时</a:t>
            </a:r>
            <a:r>
              <a:rPr lang="zh-CN" altLang="en-US" dirty="0">
                <a:solidFill>
                  <a:srgbClr val="000000"/>
                </a:solidFill>
                <a:latin typeface="Helvetica Neue"/>
              </a:rPr>
              <a:t>，</a:t>
            </a:r>
            <a:r>
              <a:rPr lang="zh-CN" altLang="zh-CN" dirty="0">
                <a:solidFill>
                  <a:srgbClr val="000000"/>
                </a:solidFill>
                <a:latin typeface="Helvetica Neue"/>
              </a:rPr>
              <a:t>被自动</a:t>
            </a:r>
            <a:r>
              <a:rPr lang="zh-CN" altLang="en-US" dirty="0">
                <a:solidFill>
                  <a:srgbClr val="000000"/>
                </a:solidFill>
                <a:latin typeface="Helvetica Neue"/>
              </a:rPr>
              <a:t>地</a:t>
            </a:r>
            <a:r>
              <a:rPr lang="zh-CN" altLang="zh-CN" dirty="0">
                <a:solidFill>
                  <a:srgbClr val="000000"/>
                </a:solidFill>
                <a:latin typeface="Helvetica Neue"/>
              </a:rPr>
              <a:t>注册为参数</a:t>
            </a:r>
            <a:r>
              <a:rPr lang="zh-CN" altLang="en-US" dirty="0">
                <a:solidFill>
                  <a:srgbClr val="000000"/>
                </a:solidFill>
                <a:latin typeface="Helvetica Neue"/>
              </a:rPr>
              <a:t>。</a:t>
            </a:r>
            <a:endParaRPr lang="zh-CN" altLang="zh-CN" dirty="0">
              <a:solidFill>
                <a:srgbClr val="000000"/>
              </a:solidFill>
              <a:latin typeface="Helvetica Neue"/>
            </a:endParaRPr>
          </a:p>
        </p:txBody>
      </p:sp>
      <p:sp>
        <p:nvSpPr>
          <p:cNvPr id="4" name="文本框 3"/>
          <p:cNvSpPr txBox="1"/>
          <p:nvPr/>
        </p:nvSpPr>
        <p:spPr>
          <a:xfrm>
            <a:off x="668338" y="1417471"/>
            <a:ext cx="6096000" cy="461665"/>
          </a:xfrm>
          <a:prstGeom prst="rect">
            <a:avLst/>
          </a:prstGeom>
          <a:noFill/>
        </p:spPr>
        <p:txBody>
          <a:bodyPr wrap="square">
            <a:spAutoFit/>
          </a:bodyPr>
          <a:lstStyle/>
          <a:p>
            <a:r>
              <a:rPr lang="zh-CN" altLang="en-US" b="1" dirty="0">
                <a:solidFill>
                  <a:srgbClr val="000000"/>
                </a:solidFill>
                <a:latin typeface="Helvetica Neue"/>
              </a:rPr>
              <a:t>定义</a:t>
            </a:r>
            <a:r>
              <a:rPr lang="zh-CN" altLang="zh-CN" b="1" dirty="0">
                <a:solidFill>
                  <a:srgbClr val="000000"/>
                </a:solidFill>
                <a:latin typeface="Helvetica Neue"/>
              </a:rPr>
              <a:t>神经网络的</a:t>
            </a:r>
            <a:r>
              <a:rPr lang="zh-CN" altLang="en-US" b="1" dirty="0">
                <a:solidFill>
                  <a:srgbClr val="000000"/>
                </a:solidFill>
                <a:latin typeface="Helvetica Neue"/>
              </a:rPr>
              <a:t>常用模块</a:t>
            </a:r>
            <a:endParaRPr lang="en-US" altLang="zh-CN" b="1" dirty="0">
              <a:solidFill>
                <a:srgbClr val="000000"/>
              </a:solidFill>
              <a:latin typeface="Helvetica Neue"/>
            </a:endParaRPr>
          </a:p>
        </p:txBody>
      </p:sp>
    </p:spTree>
  </p:cSld>
  <p:clrMapOvr>
    <a:masterClrMapping/>
  </p:clrMapOvr>
  <p:transition advTm="8005"/>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2. </a:t>
            </a:r>
            <a:r>
              <a:rPr lang="zh-CN" altLang="zh-CN" dirty="0">
                <a:latin typeface="Impact" panose="020B0806030902050204" pitchFamily="34" charset="0"/>
                <a:ea typeface="微软雅黑" panose="020B0503020204020204" pitchFamily="34" charset="-122"/>
                <a:sym typeface="+mn-ea"/>
              </a:rPr>
              <a:t>定义</a:t>
            </a:r>
            <a:r>
              <a:rPr lang="zh-CN" altLang="en-US" dirty="0">
                <a:solidFill>
                  <a:schemeClr val="tx1"/>
                </a:solidFill>
                <a:sym typeface="+mn-ea"/>
              </a:rPr>
              <a:t>神经网络</a:t>
            </a:r>
            <a:endParaRPr lang="zh-CN" altLang="en-US" dirty="0">
              <a:solidFill>
                <a:schemeClr val="tx1"/>
              </a:solidFill>
            </a:endParaRPr>
          </a:p>
        </p:txBody>
      </p:sp>
      <p:sp>
        <p:nvSpPr>
          <p:cNvPr id="2" name="Rectangle 1"/>
          <p:cNvSpPr>
            <a:spLocks noChangeArrowheads="1"/>
          </p:cNvSpPr>
          <p:nvPr/>
        </p:nvSpPr>
        <p:spPr bwMode="auto">
          <a:xfrm>
            <a:off x="668338" y="1177651"/>
            <a:ext cx="3783589" cy="662554"/>
          </a:xfrm>
          <a:prstGeom prst="rect">
            <a:avLst/>
          </a:prstGeom>
          <a:noFill/>
        </p:spPr>
        <p:txBody>
          <a:bodyPr wrap="square">
            <a:spAutoFit/>
          </a:bodyPr>
          <a:lstStyle/>
          <a:p>
            <a:pPr>
              <a:lnSpc>
                <a:spcPct val="150000"/>
              </a:lnSpc>
            </a:pPr>
            <a:r>
              <a:rPr lang="en-US" altLang="zh-CN" sz="2800" b="1" dirty="0" err="1">
                <a:solidFill>
                  <a:srgbClr val="000000"/>
                </a:solidFill>
                <a:latin typeface="+mj-ea"/>
                <a:ea typeface="+mj-ea"/>
              </a:rPr>
              <a:t>torch.nn</a:t>
            </a:r>
            <a:endParaRPr lang="zh-CN" altLang="zh-CN" sz="2800" b="1" dirty="0">
              <a:solidFill>
                <a:srgbClr val="000000"/>
              </a:solidFill>
              <a:latin typeface="+mj-ea"/>
              <a:ea typeface="+mj-ea"/>
            </a:endParaRPr>
          </a:p>
        </p:txBody>
      </p:sp>
      <p:sp>
        <p:nvSpPr>
          <p:cNvPr id="3" name="矩形 2"/>
          <p:cNvSpPr/>
          <p:nvPr/>
        </p:nvSpPr>
        <p:spPr>
          <a:xfrm>
            <a:off x="668338" y="1773839"/>
            <a:ext cx="10872021" cy="465409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dirty="0"/>
              <a:t>在构建神经网络时，我们经常考虑将计算安排成层，其中一些具有可学习的参数，它们将在学习过程中进行优化。</a:t>
            </a:r>
            <a:endParaRPr lang="zh-CN" altLang="en-US" sz="2000" dirty="0"/>
          </a:p>
          <a:p>
            <a:pPr marL="342900" indent="-342900">
              <a:lnSpc>
                <a:spcPct val="150000"/>
              </a:lnSpc>
              <a:buFont typeface="Arial" panose="020B0604020202020204" pitchFamily="34" charset="0"/>
              <a:buChar char="•"/>
            </a:pPr>
            <a:r>
              <a:rPr lang="zh-CN" altLang="en-US" sz="2000" dirty="0"/>
              <a:t>计算图和autograd是十分强大的工具，可以定义复杂的操作并自动求导。然而对于大规模的网络，autograd太过于底层。</a:t>
            </a:r>
            <a:endParaRPr lang="en-US" altLang="zh-CN" sz="2000" dirty="0"/>
          </a:p>
          <a:p>
            <a:pPr marL="342900" indent="-342900">
              <a:lnSpc>
                <a:spcPct val="150000"/>
              </a:lnSpc>
              <a:buFont typeface="Arial" panose="020B0604020202020204" pitchFamily="34" charset="0"/>
              <a:buChar char="•"/>
            </a:pPr>
            <a:r>
              <a:rPr lang="zh-CN" altLang="en-US" sz="2000" dirty="0"/>
              <a:t>TensorFlow里，有类似Keras，TensorFlow-Slim和TFLearn这种封装了底层计算图的高度抽象的接口，这使得构建网络十分方便。</a:t>
            </a:r>
            <a:endParaRPr lang="zh-CN" altLang="en-US" sz="2000" dirty="0"/>
          </a:p>
          <a:p>
            <a:pPr marL="342900" indent="-342900">
              <a:lnSpc>
                <a:spcPct val="150000"/>
              </a:lnSpc>
              <a:buFont typeface="Arial" panose="020B0604020202020204" pitchFamily="34" charset="0"/>
              <a:buChar char="•"/>
            </a:pPr>
            <a:r>
              <a:rPr lang="zh-CN" altLang="en-US" sz="2000" dirty="0"/>
              <a:t>在PyTorch中，包nn完成了同样的功能。</a:t>
            </a:r>
            <a:endParaRPr lang="en-US" altLang="zh-CN" sz="2000" dirty="0"/>
          </a:p>
          <a:p>
            <a:pPr marL="342900" indent="-342900">
              <a:lnSpc>
                <a:spcPct val="150000"/>
              </a:lnSpc>
              <a:buFont typeface="Arial" panose="020B0604020202020204" pitchFamily="34" charset="0"/>
              <a:buChar char="•"/>
            </a:pPr>
            <a:r>
              <a:rPr lang="zh-CN" altLang="en-US" sz="2000" dirty="0"/>
              <a:t>nn包中定义一组大致等价于层的模块。一个模块接受输入的te</a:t>
            </a:r>
            <a:r>
              <a:rPr lang="en-US" altLang="zh-CN" sz="2000" dirty="0"/>
              <a:t>n</a:t>
            </a:r>
            <a:r>
              <a:rPr lang="zh-CN" altLang="en-US" sz="2000" dirty="0"/>
              <a:t>sor，计算输出的tensor，而且还保存了一些内部状态比如需要学习的参数等。</a:t>
            </a:r>
            <a:endParaRPr lang="en-US" altLang="zh-CN" sz="2000" dirty="0"/>
          </a:p>
          <a:p>
            <a:pPr marL="342900" indent="-342900">
              <a:lnSpc>
                <a:spcPct val="150000"/>
              </a:lnSpc>
              <a:buFont typeface="Arial" panose="020B0604020202020204" pitchFamily="34" charset="0"/>
              <a:buChar char="•"/>
            </a:pPr>
            <a:r>
              <a:rPr lang="zh-CN" altLang="en-US" sz="2000" dirty="0"/>
              <a:t>nn包中也定义了一组损失函数（loss functions），用来训练神经网络。</a:t>
            </a:r>
            <a:endParaRPr lang="zh-CN" altLang="en-US" sz="2000" dirty="0"/>
          </a:p>
        </p:txBody>
      </p:sp>
    </p:spTree>
  </p:cSld>
  <p:clrMapOvr>
    <a:masterClrMapping/>
  </p:clrMapOvr>
  <p:transition advTm="8005"/>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2. </a:t>
            </a:r>
            <a:r>
              <a:rPr lang="zh-CN" altLang="zh-CN" dirty="0">
                <a:latin typeface="Impact" panose="020B0806030902050204" pitchFamily="34" charset="0"/>
                <a:ea typeface="微软雅黑" panose="020B0503020204020204" pitchFamily="34" charset="-122"/>
                <a:sym typeface="+mn-ea"/>
              </a:rPr>
              <a:t>定义</a:t>
            </a:r>
            <a:r>
              <a:rPr lang="zh-CN" altLang="en-US" dirty="0">
                <a:solidFill>
                  <a:schemeClr val="tx1"/>
                </a:solidFill>
                <a:sym typeface="+mn-ea"/>
              </a:rPr>
              <a:t>神经网络</a:t>
            </a:r>
            <a:endParaRPr lang="zh-CN" altLang="en-US" dirty="0">
              <a:solidFill>
                <a:schemeClr val="tx1"/>
              </a:solidFill>
            </a:endParaRPr>
          </a:p>
        </p:txBody>
      </p:sp>
      <p:sp>
        <p:nvSpPr>
          <p:cNvPr id="2" name="Rectangle 1"/>
          <p:cNvSpPr>
            <a:spLocks noChangeArrowheads="1"/>
          </p:cNvSpPr>
          <p:nvPr/>
        </p:nvSpPr>
        <p:spPr bwMode="auto">
          <a:xfrm>
            <a:off x="668338" y="1183048"/>
            <a:ext cx="3769734" cy="662554"/>
          </a:xfrm>
          <a:prstGeom prst="rect">
            <a:avLst/>
          </a:prstGeom>
          <a:noFill/>
        </p:spPr>
        <p:txBody>
          <a:bodyPr wrap="square">
            <a:spAutoFit/>
          </a:bodyPr>
          <a:lstStyle/>
          <a:p>
            <a:pPr>
              <a:lnSpc>
                <a:spcPct val="150000"/>
              </a:lnSpc>
            </a:pPr>
            <a:r>
              <a:rPr lang="en-US" altLang="zh-CN" sz="2800" b="1" dirty="0" err="1">
                <a:solidFill>
                  <a:srgbClr val="000000"/>
                </a:solidFill>
                <a:latin typeface="+mj-ea"/>
                <a:ea typeface="+mj-ea"/>
              </a:rPr>
              <a:t>torch.nn.Linear</a:t>
            </a:r>
            <a:endParaRPr lang="zh-CN" altLang="zh-CN" sz="2800" b="1" dirty="0">
              <a:solidFill>
                <a:srgbClr val="000000"/>
              </a:solidFill>
              <a:latin typeface="+mj-ea"/>
              <a:ea typeface="+mj-ea"/>
            </a:endParaRPr>
          </a:p>
        </p:txBody>
      </p:sp>
      <p:sp>
        <p:nvSpPr>
          <p:cNvPr id="5" name="Rectangle 2"/>
          <p:cNvSpPr>
            <a:spLocks noChangeArrowheads="1"/>
          </p:cNvSpPr>
          <p:nvPr/>
        </p:nvSpPr>
        <p:spPr bwMode="auto">
          <a:xfrm>
            <a:off x="667703" y="1686093"/>
            <a:ext cx="10855324" cy="501239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zh-CN" dirty="0"/>
              <a:t>PyTorch的nn.Linear</a:t>
            </a:r>
            <a:r>
              <a:rPr lang="en-US" altLang="zh-CN" dirty="0"/>
              <a:t>(</a:t>
            </a:r>
            <a:r>
              <a:rPr lang="zh-CN" altLang="en-US" dirty="0"/>
              <a:t>in_features</a:t>
            </a:r>
            <a:r>
              <a:rPr lang="en-US" altLang="zh-CN" dirty="0"/>
              <a:t>, </a:t>
            </a:r>
            <a:r>
              <a:rPr lang="zh-CN" altLang="en-US" dirty="0"/>
              <a:t>out_features</a:t>
            </a:r>
            <a:r>
              <a:rPr lang="en-US" altLang="zh-CN" dirty="0"/>
              <a:t>)</a:t>
            </a:r>
            <a:r>
              <a:rPr lang="zh-CN" altLang="zh-CN" dirty="0"/>
              <a:t>是用于设置网络中的全连接层的</a:t>
            </a:r>
            <a:r>
              <a:rPr lang="zh-CN" altLang="en-US" dirty="0"/>
              <a:t>。</a:t>
            </a:r>
            <a:r>
              <a:rPr lang="zh-CN" altLang="zh-CN" dirty="0"/>
              <a:t>需要注意的是全连接层的输入与输出都是二维张量，一般</a:t>
            </a:r>
            <a:r>
              <a:rPr lang="zh-CN" altLang="en-US" dirty="0"/>
              <a:t>输入</a:t>
            </a:r>
            <a:r>
              <a:rPr lang="zh-CN" altLang="zh-CN" dirty="0"/>
              <a:t>形状为[batch_size, </a:t>
            </a:r>
            <a:r>
              <a:rPr lang="zh-CN" altLang="en-US" dirty="0"/>
              <a:t>in_features</a:t>
            </a:r>
            <a:r>
              <a:rPr lang="zh-CN" altLang="zh-CN" dirty="0"/>
              <a:t>]，</a:t>
            </a:r>
            <a:r>
              <a:rPr lang="zh-CN" altLang="en-US" dirty="0"/>
              <a:t>输出</a:t>
            </a:r>
            <a:r>
              <a:rPr lang="zh-CN" altLang="zh-CN" dirty="0"/>
              <a:t>形状为[batch_size, </a:t>
            </a:r>
            <a:r>
              <a:rPr lang="zh-CN" altLang="en-US" dirty="0"/>
              <a:t>out_features</a:t>
            </a:r>
            <a:r>
              <a:rPr lang="zh-CN" altLang="zh-CN" dirty="0"/>
              <a:t>]，不同于卷积层要求输入</a:t>
            </a:r>
            <a:r>
              <a:rPr lang="zh-CN" altLang="en-US" dirty="0"/>
              <a:t>和</a:t>
            </a:r>
            <a:r>
              <a:rPr lang="zh-CN" altLang="zh-CN" dirty="0"/>
              <a:t>输出</a:t>
            </a:r>
            <a:r>
              <a:rPr lang="zh-CN" altLang="en-US" dirty="0"/>
              <a:t>都</a:t>
            </a:r>
            <a:r>
              <a:rPr lang="zh-CN" altLang="zh-CN" dirty="0"/>
              <a:t>是四维张量。 </a:t>
            </a:r>
            <a:endParaRPr lang="en-US" altLang="zh-CN" dirty="0"/>
          </a:p>
          <a:p>
            <a:pPr marL="342900" indent="-342900">
              <a:lnSpc>
                <a:spcPct val="150000"/>
              </a:lnSpc>
              <a:buFont typeface="Arial" panose="020B0604020202020204" pitchFamily="34" charset="0"/>
              <a:buChar char="•"/>
            </a:pPr>
            <a:r>
              <a:rPr lang="zh-CN" altLang="en-US" dirty="0"/>
              <a:t>in_features指的是输入的二维张量的大小。</a:t>
            </a:r>
            <a:endParaRPr lang="en-US" altLang="zh-CN" dirty="0"/>
          </a:p>
          <a:p>
            <a:pPr marL="342900" indent="-342900">
              <a:lnSpc>
                <a:spcPct val="150000"/>
              </a:lnSpc>
              <a:buFont typeface="Arial" panose="020B0604020202020204" pitchFamily="34" charset="0"/>
              <a:buChar char="•"/>
            </a:pPr>
            <a:r>
              <a:rPr lang="zh-CN" altLang="en-US" dirty="0"/>
              <a:t>out_features指的是输出的二维张量的大小。此外，它也代表了该全连接层的神经元个数。  </a:t>
            </a:r>
            <a:endParaRPr lang="en-US" altLang="zh-CN" dirty="0"/>
          </a:p>
          <a:p>
            <a:pPr marL="342900" indent="-342900">
              <a:lnSpc>
                <a:spcPct val="150000"/>
              </a:lnSpc>
              <a:buFont typeface="Arial" panose="020B0604020202020204" pitchFamily="34" charset="0"/>
              <a:buChar char="•"/>
            </a:pPr>
            <a:r>
              <a:rPr lang="zh-CN" altLang="en-US" dirty="0"/>
              <a:t>从输入输出的张量的shape角度来理解，相当于一个输入为[batch_size, in_features]的张量变换成了[batch_size, out_features]的输出张量。</a:t>
            </a:r>
            <a:endParaRPr lang="zh-CN" altLang="zh-CN" dirty="0"/>
          </a:p>
        </p:txBody>
      </p:sp>
    </p:spTree>
  </p:cSld>
  <p:clrMapOvr>
    <a:masterClrMapping/>
  </p:clrMapOvr>
  <p:transition advTm="8005"/>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2. </a:t>
            </a:r>
            <a:r>
              <a:rPr lang="zh-CN" altLang="zh-CN" dirty="0">
                <a:latin typeface="Impact" panose="020B0806030902050204" pitchFamily="34" charset="0"/>
                <a:ea typeface="微软雅黑" panose="020B0503020204020204" pitchFamily="34" charset="-122"/>
                <a:sym typeface="+mn-ea"/>
              </a:rPr>
              <a:t>定义</a:t>
            </a:r>
            <a:r>
              <a:rPr lang="zh-CN" altLang="en-US" dirty="0">
                <a:solidFill>
                  <a:schemeClr val="tx1"/>
                </a:solidFill>
                <a:sym typeface="+mn-ea"/>
              </a:rPr>
              <a:t>神经网络</a:t>
            </a:r>
            <a:endParaRPr lang="zh-CN" altLang="en-US" dirty="0">
              <a:solidFill>
                <a:schemeClr val="tx1"/>
              </a:solidFill>
            </a:endParaRPr>
          </a:p>
        </p:txBody>
      </p:sp>
      <p:sp>
        <p:nvSpPr>
          <p:cNvPr id="2" name="Rectangle 1"/>
          <p:cNvSpPr>
            <a:spLocks noChangeArrowheads="1"/>
          </p:cNvSpPr>
          <p:nvPr/>
        </p:nvSpPr>
        <p:spPr bwMode="auto">
          <a:xfrm>
            <a:off x="668338" y="1301177"/>
            <a:ext cx="4105563" cy="662554"/>
          </a:xfrm>
          <a:prstGeom prst="rect">
            <a:avLst/>
          </a:prstGeom>
          <a:noFill/>
        </p:spPr>
        <p:txBody>
          <a:bodyPr wrap="square">
            <a:spAutoFit/>
          </a:bodyPr>
          <a:lstStyle/>
          <a:p>
            <a:pPr>
              <a:lnSpc>
                <a:spcPct val="150000"/>
              </a:lnSpc>
            </a:pPr>
            <a:r>
              <a:rPr lang="en-US" altLang="zh-CN" sz="2800" b="1" dirty="0" err="1">
                <a:solidFill>
                  <a:srgbClr val="000000"/>
                </a:solidFill>
                <a:latin typeface="+mj-ea"/>
                <a:ea typeface="+mj-ea"/>
              </a:rPr>
              <a:t>torch.optim</a:t>
            </a:r>
            <a:endParaRPr lang="zh-CN" altLang="zh-CN" sz="2800" b="1" dirty="0">
              <a:solidFill>
                <a:srgbClr val="000000"/>
              </a:solidFill>
              <a:latin typeface="+mj-ea"/>
              <a:ea typeface="+mj-ea"/>
            </a:endParaRPr>
          </a:p>
        </p:txBody>
      </p:sp>
      <p:sp>
        <p:nvSpPr>
          <p:cNvPr id="4" name="文本框 3"/>
          <p:cNvSpPr txBox="1"/>
          <p:nvPr/>
        </p:nvSpPr>
        <p:spPr>
          <a:xfrm>
            <a:off x="668338" y="2088950"/>
            <a:ext cx="10904110" cy="33478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t>使用</a:t>
            </a:r>
            <a:r>
              <a:rPr lang="en-US" altLang="zh-CN" dirty="0" err="1"/>
              <a:t>optim</a:t>
            </a:r>
            <a:r>
              <a:rPr lang="zh-CN" altLang="en-US" dirty="0"/>
              <a:t>包定义优化器</a:t>
            </a:r>
            <a:r>
              <a:rPr lang="en-US" altLang="zh-CN" dirty="0"/>
              <a:t>(Optimizer)</a:t>
            </a:r>
            <a:r>
              <a:rPr lang="zh-CN" altLang="en-US" dirty="0"/>
              <a:t>。</a:t>
            </a:r>
            <a:r>
              <a:rPr lang="en-US" altLang="zh-CN" dirty="0"/>
              <a:t>Optimizer</a:t>
            </a:r>
            <a:r>
              <a:rPr lang="zh-CN" altLang="en-US" dirty="0"/>
              <a:t>将会为我们更新模型的参数。</a:t>
            </a:r>
            <a:endParaRPr lang="zh-CN" altLang="en-US" dirty="0"/>
          </a:p>
          <a:p>
            <a:pPr marL="342900" indent="-342900">
              <a:lnSpc>
                <a:spcPct val="150000"/>
              </a:lnSpc>
              <a:buFont typeface="Arial" panose="020B0604020202020204" pitchFamily="34" charset="0"/>
              <a:buChar char="•"/>
            </a:pPr>
            <a:r>
              <a:rPr lang="en-US" altLang="zh-CN" dirty="0" err="1"/>
              <a:t>optim</a:t>
            </a:r>
            <a:r>
              <a:rPr lang="zh-CN" altLang="en-US" dirty="0"/>
              <a:t>包包含了许多优化方法，通常使用</a:t>
            </a:r>
            <a:r>
              <a:rPr lang="en-US" altLang="zh-CN" dirty="0"/>
              <a:t>Adam</a:t>
            </a:r>
            <a:r>
              <a:rPr lang="zh-CN" altLang="en-US" dirty="0"/>
              <a:t>优化方法；</a:t>
            </a:r>
            <a:endParaRPr lang="zh-CN" altLang="en-US" dirty="0"/>
          </a:p>
          <a:p>
            <a:pPr marL="342900" indent="-342900">
              <a:lnSpc>
                <a:spcPct val="150000"/>
              </a:lnSpc>
              <a:buFont typeface="Arial" panose="020B0604020202020204" pitchFamily="34" charset="0"/>
              <a:buChar char="•"/>
            </a:pPr>
            <a:r>
              <a:rPr lang="en-US" altLang="zh-CN" dirty="0"/>
              <a:t>Adam</a:t>
            </a:r>
            <a:r>
              <a:rPr lang="zh-CN" altLang="en-US" dirty="0"/>
              <a:t>构造函数的第一个参数告诉优化器应该更新哪些张量。</a:t>
            </a:r>
            <a:endParaRPr lang="en-US" altLang="zh-CN" dirty="0"/>
          </a:p>
          <a:p>
            <a:pPr>
              <a:lnSpc>
                <a:spcPct val="150000"/>
              </a:lnSpc>
            </a:pPr>
            <a:r>
              <a:rPr lang="en-US" altLang="zh-CN" dirty="0"/>
              <a:t>     </a:t>
            </a:r>
            <a:r>
              <a:rPr lang="zh-CN" altLang="en-US" dirty="0"/>
              <a:t>例如：</a:t>
            </a:r>
            <a:endParaRPr lang="en-US" altLang="zh-CN" dirty="0"/>
          </a:p>
          <a:p>
            <a:pPr>
              <a:lnSpc>
                <a:spcPct val="150000"/>
              </a:lnSpc>
            </a:pPr>
            <a:r>
              <a:rPr lang="en-US" altLang="zh-CN" dirty="0"/>
              <a:t>     </a:t>
            </a:r>
            <a:r>
              <a:rPr lang="en-US" altLang="zh-CN" dirty="0" err="1"/>
              <a:t>learning_rate</a:t>
            </a:r>
            <a:r>
              <a:rPr lang="en-US" altLang="zh-CN" dirty="0"/>
              <a:t> = 1e-4</a:t>
            </a:r>
            <a:endParaRPr lang="en-US" altLang="zh-CN" dirty="0"/>
          </a:p>
          <a:p>
            <a:pPr>
              <a:lnSpc>
                <a:spcPct val="150000"/>
              </a:lnSpc>
            </a:pPr>
            <a:r>
              <a:rPr lang="en-US" altLang="zh-CN" dirty="0"/>
              <a:t>     optimizer = </a:t>
            </a:r>
            <a:r>
              <a:rPr lang="en-US" altLang="zh-CN" dirty="0" err="1"/>
              <a:t>torch.optim.Adam</a:t>
            </a:r>
            <a:r>
              <a:rPr lang="en-US" altLang="zh-CN" dirty="0"/>
              <a:t>(</a:t>
            </a:r>
            <a:r>
              <a:rPr lang="en-US" altLang="zh-CN" dirty="0" err="1"/>
              <a:t>model.parameters</a:t>
            </a:r>
            <a:r>
              <a:rPr lang="en-US" altLang="zh-CN" dirty="0"/>
              <a:t>(), </a:t>
            </a:r>
            <a:r>
              <a:rPr lang="en-US" altLang="zh-CN" dirty="0" err="1"/>
              <a:t>lr</a:t>
            </a:r>
            <a:r>
              <a:rPr lang="en-US" altLang="zh-CN" dirty="0"/>
              <a:t>=</a:t>
            </a:r>
            <a:r>
              <a:rPr lang="en-US" altLang="zh-CN" dirty="0" err="1"/>
              <a:t>learning_rate</a:t>
            </a:r>
            <a:r>
              <a:rPr lang="en-US" altLang="zh-CN" dirty="0"/>
              <a:t>)</a:t>
            </a:r>
            <a:endParaRPr lang="zh-CN" altLang="en-US" dirty="0"/>
          </a:p>
        </p:txBody>
      </p:sp>
    </p:spTree>
  </p:cSld>
  <p:clrMapOvr>
    <a:masterClrMapping/>
  </p:clrMapOvr>
  <p:transition advTm="8005"/>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激活函数</a:t>
            </a:r>
            <a:endParaRPr lang="zh-CN" altLang="en-US" dirty="0">
              <a:solidFill>
                <a:schemeClr val="tx1"/>
              </a:solidFill>
            </a:endParaRPr>
          </a:p>
        </p:txBody>
      </p:sp>
      <p:sp>
        <p:nvSpPr>
          <p:cNvPr id="3" name="矩形 2"/>
          <p:cNvSpPr/>
          <p:nvPr/>
        </p:nvSpPr>
        <p:spPr>
          <a:xfrm>
            <a:off x="668768" y="1546830"/>
            <a:ext cx="2369559" cy="584775"/>
          </a:xfrm>
          <a:prstGeom prst="rect">
            <a:avLst/>
          </a:prstGeom>
        </p:spPr>
        <p:txBody>
          <a:bodyPr wrap="none">
            <a:spAutoFit/>
          </a:bodyPr>
          <a:lstStyle/>
          <a:p>
            <a:r>
              <a:rPr lang="en-US" altLang="zh-CN" sz="3200" b="1" kern="100" dirty="0">
                <a:latin typeface="Calibri" panose="020F0502020204030204" pitchFamily="34" charset="0"/>
                <a:ea typeface="宋体" panose="02010600030101010101" pitchFamily="2" charset="-122"/>
                <a:cs typeface="Times New Roman" panose="02020603050405020304" pitchFamily="18" charset="0"/>
              </a:rPr>
              <a:t>Sigmoid</a:t>
            </a:r>
            <a:r>
              <a:rPr lang="zh-CN" altLang="zh-CN" sz="3200" b="1" kern="100" dirty="0">
                <a:latin typeface="Calibri" panose="020F0502020204030204" pitchFamily="34" charset="0"/>
                <a:ea typeface="宋体" panose="02010600030101010101" pitchFamily="2" charset="-122"/>
                <a:cs typeface="Times New Roman" panose="02020603050405020304" pitchFamily="18" charset="0"/>
              </a:rPr>
              <a:t>函数</a:t>
            </a:r>
            <a:endParaRPr lang="zh-CN" altLang="en-US" sz="3200" b="1" kern="100" dirty="0">
              <a:latin typeface="Calibri" panose="020F0502020204030204" pitchFamily="34" charset="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矩形 4"/>
              <p:cNvSpPr/>
              <p:nvPr/>
            </p:nvSpPr>
            <p:spPr>
              <a:xfrm>
                <a:off x="725660" y="2198065"/>
                <a:ext cx="5196205" cy="4356735"/>
              </a:xfrm>
              <a:prstGeom prst="rect">
                <a:avLst/>
              </a:prstGeom>
            </p:spPr>
            <p:txBody>
              <a:bodyPr wrap="none">
                <a:spAutoFit/>
              </a:bodyPr>
              <a:lstStyle/>
              <a:p>
                <a:pPr algn="ctr"/>
                <a:r>
                  <a:rPr lang="zh-CN" altLang="zh-CN" kern="100" dirty="0">
                    <a:ea typeface="Calibri" panose="020F0502020204030204" pitchFamily="34" charset="0"/>
                    <a:cs typeface="Times New Roman" panose="02020603050405020304" pitchFamily="18" charset="0"/>
                  </a:rPr>
                  <a:t> </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i="1" kern="100">
                            <a:latin typeface="Cambria Math" panose="02040503050406030204" pitchFamily="18" charset="0"/>
                            <a:ea typeface="宋体" panose="02010600030101010101" pitchFamily="2" charset="-122"/>
                            <a:cs typeface="Times New Roman" panose="02020603050405020304" pitchFamily="18" charset="0"/>
                          </a:rPr>
                        </m:ctrlPr>
                      </m:d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e>
                    </m:d>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latin typeface="Cambria Math" panose="02040503050406030204" pitchFamily="18" charset="0"/>
                            <a:ea typeface="Cambria Math" panose="02040503050406030204" pitchFamily="18" charset="0"/>
                          </a:rPr>
                        </m:ctrlPr>
                      </m:fPr>
                      <m:num>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num>
                      <m:den>
                        <m:sSup>
                          <m:sSupPr>
                            <m:ctrlPr>
                              <a:rPr lang="zh-CN" altLang="zh-CN" i="1">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sup>
                        </m:sSup>
                      </m:den>
                    </m:f>
                  </m:oMath>
                </a14:m>
                <a:endParaRPr lang="en-US" altLang="zh-CN" i="1" kern="100">
                  <a:latin typeface="Cambria Math" panose="02040503050406030204" pitchFamily="18" charset="0"/>
                  <a:ea typeface="宋体" panose="02010600030101010101" pitchFamily="2" charset="-122"/>
                  <a:cs typeface="Times New Roman" panose="02020603050405020304" pitchFamily="18" charset="0"/>
                </a:endParaRPr>
              </a:p>
              <a:p>
                <a:pPr algn="ctr"/>
                <a:r>
                  <a:rPr lang="zh-CN" altLang="en-US" kern="100" dirty="0">
                    <a:ea typeface="宋体" panose="02010600030101010101" pitchFamily="2" charset="-122"/>
                    <a:cs typeface="Times New Roman" panose="02020603050405020304" pitchFamily="18" charset="0"/>
                  </a:rPr>
                  <a:t>此外，可得</a:t>
                </a:r>
                <a:r>
                  <a:rPr lang="en-US" altLang="zh-CN" kern="100" dirty="0">
                    <a:ea typeface="宋体" panose="02010600030101010101" pitchFamily="2" charset="-122"/>
                    <a:cs typeface="Times New Roman" panose="02020603050405020304" pitchFamily="18" charset="0"/>
                  </a:rPr>
                  <a:t>sigmoid</a:t>
                </a:r>
                <a:r>
                  <a:rPr lang="zh-CN" altLang="en-US" kern="100" dirty="0">
                    <a:ea typeface="宋体" panose="02010600030101010101" pitchFamily="2" charset="-122"/>
                    <a:cs typeface="Times New Roman" panose="02020603050405020304" pitchFamily="18" charset="0"/>
                  </a:rPr>
                  <a:t>函数的导数如下：</a:t>
                </a:r>
                <a:endParaRPr lang="zh-CN" altLang="en-US" kern="100" dirty="0">
                  <a:ea typeface="宋体" panose="02010600030101010101" pitchFamily="2" charset="-122"/>
                  <a:cs typeface="Times New Roman" panose="02020603050405020304" pitchFamily="18" charset="0"/>
                </a:endParaRPr>
              </a:p>
              <a:p>
                <a:pPr algn="ctr"/>
                <a:endParaRPr lang="en-US" altLang="zh-CN" kern="100" dirty="0">
                  <a:ea typeface="宋体" panose="02010600030101010101" pitchFamily="2" charset="-122"/>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d>
                        <m:dPr>
                          <m:begChr m:val=""/>
                          <m:endChr m:val=""/>
                          <m:ctrlPr>
                            <a:rPr lang="zh-CN" altLang="en-US" i="1" smtClean="0">
                              <a:latin typeface="Cambria Math" panose="02040503050406030204" pitchFamily="18" charset="0"/>
                            </a:rPr>
                          </m:ctrlPr>
                        </m:dPr>
                        <m:e>
                          <m:eqArr>
                            <m:eqArrPr>
                              <m:ctrlPr>
                                <a:rPr lang="zh-CN" altLang="en-US" i="1">
                                  <a:latin typeface="Cambria Math" panose="02040503050406030204" pitchFamily="18" charset="0"/>
                                </a:rPr>
                              </m:ctrlPr>
                            </m:eqArrPr>
                            <m:e>
                              <m:f>
                                <m:fPr>
                                  <m:ctrlPr>
                                    <a:rPr lang="zh-CN" altLang="en-US" i="1">
                                      <a:latin typeface="Cambria Math" panose="02040503050406030204" pitchFamily="18" charset="0"/>
                                    </a:rPr>
                                  </m:ctrlPr>
                                </m:fPr>
                                <m:num>
                                  <m:r>
                                    <a:rPr lang="zh-CN" altLang="en-US" i="1">
                                      <a:latin typeface="Cambria Math" panose="02040503050406030204" pitchFamily="18" charset="0"/>
                                    </a:rPr>
                                    <m:t>𝑑</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𝜎</m:t>
                                  </m:r>
                                  <m:r>
                                    <a:rPr lang="zh-CN" altLang="en-US" i="0">
                                      <a:latin typeface="Cambria Math" panose="02040503050406030204" pitchFamily="18" charset="0"/>
                                    </a:rPr>
                                    <m:t>(</m:t>
                                  </m:r>
                                  <m:r>
                                    <a:rPr lang="zh-CN" altLang="en-US" i="1">
                                      <a:latin typeface="Cambria Math" panose="02040503050406030204" pitchFamily="18" charset="0"/>
                                    </a:rPr>
                                    <m:t>𝑧</m:t>
                                  </m:r>
                                  <m:r>
                                    <a:rPr lang="zh-CN" altLang="en-US" i="0">
                                      <a:latin typeface="Cambria Math" panose="02040503050406030204" pitchFamily="18" charset="0"/>
                                    </a:rPr>
                                    <m:t>)</m:t>
                                  </m:r>
                                </m:num>
                                <m:den>
                                  <m:r>
                                    <a:rPr lang="zh-CN" altLang="en-US" i="1">
                                      <a:latin typeface="Cambria Math" panose="02040503050406030204" pitchFamily="18" charset="0"/>
                                    </a:rPr>
                                    <m:t>𝑑𝑧</m:t>
                                  </m:r>
                                </m:den>
                              </m:f>
                              <m:r>
                                <a:rPr lang="en-US" altLang="zh-CN" i="0">
                                  <a:latin typeface="Cambria Math" panose="02040503050406030204" pitchFamily="18" charset="0"/>
                                </a:rPr>
                                <m:t>=</m:t>
                              </m:r>
                              <m:f>
                                <m:fPr>
                                  <m:ctrlPr>
                                    <a:rPr lang="zh-CN" altLang="zh-CN" i="1">
                                      <a:latin typeface="Cambria Math" panose="02040503050406030204" pitchFamily="18" charset="0"/>
                                      <a:ea typeface="Cambria Math" panose="02040503050406030204" pitchFamily="18" charset="0"/>
                                    </a:rPr>
                                  </m:ctrlPr>
                                </m:fPr>
                                <m:num>
                                  <m:sSup>
                                    <m:sSupPr>
                                      <m:ctrlPr>
                                        <a:rPr lang="zh-CN" altLang="zh-CN" i="1">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sup>
                                  </m:sSup>
                                </m:num>
                                <m:den>
                                  <m:eqArr>
                                    <m:eqArrPr>
                                      <m:ctrlPr>
                                        <a:rPr lang="en-US" altLang="zh-CN" i="1" kern="100">
                                          <a:latin typeface="Cambria Math" panose="02040503050406030204" pitchFamily="18" charset="0"/>
                                          <a:ea typeface="宋体" panose="02010600030101010101" pitchFamily="2" charset="-122"/>
                                          <a:cs typeface="Cambria Math" panose="02040503050406030204" pitchFamily="18" charset="0"/>
                                        </a:rPr>
                                      </m:ctrlPr>
                                    </m:eqArrPr>
                                    <m:e>
                                      <m:sSup>
                                        <m:sSupPr>
                                          <m:ctrlPr>
                                            <a:rPr lang="en-US" altLang="zh-CN" i="1" kern="100">
                                              <a:latin typeface="Cambria Math" panose="02040503050406030204" pitchFamily="18" charset="0"/>
                                              <a:ea typeface="宋体" panose="02010600030101010101" pitchFamily="2" charset="-122"/>
                                              <a:cs typeface="Cambria Math" panose="02040503050406030204" pitchFamily="18" charset="0"/>
                                            </a:rPr>
                                          </m:ctrlPr>
                                        </m:sSupPr>
                                        <m:e>
                                          <m:sSup>
                                            <m:sSupPr>
                                              <m:ctrlPr>
                                                <a:rPr lang="zh-CN" altLang="zh-CN" i="1">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e>
                                        <m:sup>
                                          <m:r>
                                            <a:rPr lang="en-US" altLang="zh-CN" i="1" kern="100">
                                              <a:latin typeface="Cambria Math" panose="02040503050406030204" pitchFamily="18" charset="0"/>
                                              <a:ea typeface="宋体" panose="02010600030101010101" pitchFamily="2" charset="-122"/>
                                              <a:cs typeface="Cambria Math" panose="02040503050406030204" pitchFamily="18" charset="0"/>
                                            </a:rPr>
                                            <m:t>2</m:t>
                                          </m:r>
                                        </m:sup>
                                      </m:sSup>
                                    </m:e>
                                    <m:e>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1</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r>
                                                <a:rPr lang="zh-CN" altLang="en-US" i="1">
                                                  <a:latin typeface="Cambria Math" panose="02040503050406030204" pitchFamily="18" charset="0"/>
                                                </a:rPr>
                                                <m:t>𝑧</m:t>
                                              </m:r>
                                            </m:sup>
                                          </m:sSup>
                                        </m:den>
                                      </m:f>
                                      <m:r>
                                        <a:rPr lang="en-US" altLang="zh-CN" i="1">
                                          <a:latin typeface="Cambria Math" panose="02040503050406030204" pitchFamily="18" charset="0"/>
                                          <a:cs typeface="Cambria Math" panose="02040503050406030204" pitchFamily="18" charset="0"/>
                                        </a:rPr>
                                        <m:t>×</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en-US" altLang="zh-CN" i="1">
                                              <a:latin typeface="Cambria Math" panose="02040503050406030204" pitchFamily="18" charset="0"/>
                                            </a:rPr>
                                            <m:t>1</m:t>
                                          </m:r>
                                          <m:r>
                                            <a:rPr lang="en-US" altLang="zh-CN"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r>
                                                <a:rPr lang="zh-CN" altLang="en-US" i="1">
                                                  <a:latin typeface="Cambria Math" panose="02040503050406030204" pitchFamily="18" charset="0"/>
                                                </a:rPr>
                                                <m:t>𝑧</m:t>
                                              </m:r>
                                            </m:sup>
                                          </m:sSup>
                                          <m:r>
                                            <a:rPr lang="en-US" altLang="zh-CN" i="1">
                                              <a:latin typeface="Cambria Math" panose="02040503050406030204" pitchFamily="18" charset="0"/>
                                            </a:rPr>
                                            <m:t>−</m:t>
                                          </m:r>
                                          <m:r>
                                            <a:rPr lang="en-US" altLang="zh-CN" i="1">
                                              <a:latin typeface="Cambria Math" panose="02040503050406030204" pitchFamily="18" charset="0"/>
                                            </a:rPr>
                                            <m:t>1</m:t>
                                          </m:r>
                                        </m:num>
                                        <m:den>
                                          <m:r>
                                            <a:rPr lang="zh-CN" altLang="en-US" i="0">
                                              <a:latin typeface="Cambria Math" panose="02040503050406030204" pitchFamily="18" charset="0"/>
                                            </a:rPr>
                                            <m:t>1</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r>
                                                <a:rPr lang="zh-CN" altLang="en-US" i="1">
                                                  <a:latin typeface="Cambria Math" panose="02040503050406030204" pitchFamily="18" charset="0"/>
                                                </a:rPr>
                                                <m:t>𝑧</m:t>
                                              </m:r>
                                            </m:sup>
                                          </m:sSup>
                                        </m:den>
                                      </m:f>
                                      <m:r>
                                        <a:rPr lang="zh-CN" altLang="en-US" i="0">
                                          <a:latin typeface="Cambria Math" panose="02040503050406030204" pitchFamily="18" charset="0"/>
                                        </a:rPr>
                                        <m:t>)</m:t>
                                      </m:r>
                                    </m:e>
                                  </m:eqArr>
                                </m:den>
                              </m:f>
                            </m:e>
                            <m:e>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1</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r>
                                        <a:rPr lang="zh-CN" altLang="en-US" i="1">
                                          <a:latin typeface="Cambria Math" panose="02040503050406030204" pitchFamily="18" charset="0"/>
                                        </a:rPr>
                                        <m:t>𝑧</m:t>
                                      </m:r>
                                    </m:sup>
                                  </m:sSup>
                                </m:den>
                              </m:f>
                              <m:r>
                                <a:rPr lang="en-US" altLang="zh-CN" i="1">
                                  <a:latin typeface="Cambria Math" panose="02040503050406030204" pitchFamily="18" charset="0"/>
                                  <a:cs typeface="Cambria Math" panose="02040503050406030204" pitchFamily="18" charset="0"/>
                                </a:rPr>
                                <m:t>×</m:t>
                              </m:r>
                              <m:r>
                                <a:rPr lang="zh-CN" altLang="en-US" i="0">
                                  <a:latin typeface="Cambria Math" panose="02040503050406030204" pitchFamily="18" charset="0"/>
                                </a:rPr>
                                <m:t>(</m:t>
                              </m:r>
                              <m:r>
                                <a:rPr lang="zh-CN" altLang="en-US" i="0">
                                  <a:latin typeface="Cambria Math" panose="02040503050406030204" pitchFamily="18" charset="0"/>
                                </a:rPr>
                                <m:t>1</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1</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r>
                                        <a:rPr lang="zh-CN" altLang="en-US" i="1">
                                          <a:latin typeface="Cambria Math" panose="02040503050406030204" pitchFamily="18" charset="0"/>
                                        </a:rPr>
                                        <m:t>𝑧</m:t>
                                      </m:r>
                                    </m:sup>
                                  </m:sSup>
                                </m:den>
                              </m:f>
                              <m:r>
                                <a:rPr lang="zh-CN" altLang="en-US" i="0">
                                  <a:latin typeface="Cambria Math" panose="02040503050406030204" pitchFamily="18" charset="0"/>
                                </a:rPr>
                                <m:t>)</m:t>
                              </m:r>
                            </m:e>
                            <m:e>
                              <m:r>
                                <a:rPr lang="zh-CN" altLang="en-US" i="0">
                                  <a:latin typeface="Cambria Math" panose="020405030504060302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𝜎</m:t>
                              </m:r>
                              <m:r>
                                <a:rPr lang="zh-CN" altLang="en-US" i="0">
                                  <a:latin typeface="Cambria Math" panose="02040503050406030204" pitchFamily="18" charset="0"/>
                                </a:rPr>
                                <m:t>(</m:t>
                              </m:r>
                              <m:r>
                                <a:rPr lang="zh-CN" altLang="en-US" i="1">
                                  <a:latin typeface="Cambria Math" panose="02040503050406030204" pitchFamily="18" charset="0"/>
                                </a:rPr>
                                <m:t>𝑧</m:t>
                              </m:r>
                              <m:r>
                                <a:rPr lang="zh-CN" altLang="en-US" i="0">
                                  <a:latin typeface="Cambria Math" panose="02040503050406030204" pitchFamily="18" charset="0"/>
                                </a:rPr>
                                <m:t>)</m:t>
                              </m:r>
                              <m:r>
                                <a:rPr lang="en-US" altLang="zh-CN">
                                  <a:latin typeface="Cambria Math" panose="02040503050406030204" pitchFamily="18" charset="0"/>
                                  <a:cs typeface="Cambria Math" panose="02040503050406030204" pitchFamily="18" charset="0"/>
                                </a:rPr>
                                <m:t>×</m:t>
                              </m:r>
                              <m:r>
                                <a:rPr lang="zh-CN" altLang="en-US" i="0">
                                  <a:latin typeface="Cambria Math" panose="02040503050406030204" pitchFamily="18" charset="0"/>
                                </a:rPr>
                                <m:t>(</m:t>
                              </m:r>
                              <m:r>
                                <a:rPr lang="zh-CN" altLang="en-US" i="0">
                                  <a:latin typeface="Cambria Math" panose="02040503050406030204" pitchFamily="18" charset="0"/>
                                </a:rPr>
                                <m:t>1</m:t>
                              </m:r>
                              <m:r>
                                <a:rPr lang="zh-CN" altLang="en-US" i="0">
                                  <a:latin typeface="Cambria Math" panose="020405030504060302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𝜎</m:t>
                              </m:r>
                              <m:d>
                                <m:dPr>
                                  <m:ctrlPr>
                                    <a:rPr lang="zh-CN" altLang="en-US" i="1">
                                      <a:latin typeface="Cambria Math" panose="02040503050406030204" pitchFamily="18" charset="0"/>
                                    </a:rPr>
                                  </m:ctrlPr>
                                </m:dPr>
                                <m:e>
                                  <m:r>
                                    <a:rPr lang="zh-CN" altLang="en-US" i="1">
                                      <a:latin typeface="Cambria Math" panose="02040503050406030204" pitchFamily="18" charset="0"/>
                                    </a:rPr>
                                    <m:t>𝑧</m:t>
                                  </m:r>
                                </m:e>
                              </m:d>
                              <m:r>
                                <a:rPr lang="en-US" altLang="zh-CN" b="0" i="1" smtClean="0">
                                  <a:latin typeface="Cambria Math" panose="02040503050406030204"/>
                                </a:rPr>
                                <m:t>)</m:t>
                              </m:r>
                            </m:e>
                          </m:eqArr>
                        </m:e>
                      </m:d>
                    </m:oMath>
                  </m:oMathPara>
                </a14:m>
                <a:endParaRPr lang="zh-CN" altLang="en-US" dirty="0"/>
              </a:p>
              <a:p>
                <a:endParaRPr lang="zh-CN" altLang="en-US" sz="2000" dirty="0"/>
              </a:p>
            </p:txBody>
          </p:sp>
        </mc:Choice>
        <mc:Fallback>
          <p:sp>
            <p:nvSpPr>
              <p:cNvPr id="5" name="矩形 4"/>
              <p:cNvSpPr>
                <a:spLocks noRot="1" noChangeAspect="1" noMove="1" noResize="1" noEditPoints="1" noAdjustHandles="1" noChangeArrowheads="1" noChangeShapeType="1" noTextEdit="1"/>
              </p:cNvSpPr>
              <p:nvPr/>
            </p:nvSpPr>
            <p:spPr>
              <a:xfrm>
                <a:off x="725660" y="2198065"/>
                <a:ext cx="5196205" cy="4356735"/>
              </a:xfrm>
              <a:prstGeom prst="rect">
                <a:avLst/>
              </a:prstGeom>
              <a:blipFill rotWithShape="1">
                <a:blip r:embed="rId1"/>
                <a:stretch>
                  <a:fillRect l="-9" t="-8" r="9" b="8"/>
                </a:stretch>
              </a:blipFill>
            </p:spPr>
            <p:txBody>
              <a:bodyPr/>
              <a:lstStyle/>
              <a:p>
                <a:r>
                  <a:rPr lang="zh-CN" altLang="en-US">
                    <a:noFill/>
                  </a:rPr>
                  <a:t> </a:t>
                </a:r>
              </a:p>
            </p:txBody>
          </p:sp>
        </mc:Fallback>
      </mc:AlternateContent>
      <p:pic>
        <p:nvPicPr>
          <p:cNvPr id="12" name="Picture 2" descr="https://timgsa.baidu.com/timg?image&amp;quality=80&amp;size=b9999_10000&amp;sec=1560224252523&amp;di=89edc2db22ac61e0bec78e94841947d1&amp;imgtype=0&amp;src=http%3A%2F%2Fs3.51cto.com%2Fwyfs02%2FM01%2F9B%2F19%2FwKiom1leAYyycx-4AABa3N7yDZQ5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2230" y="1546830"/>
            <a:ext cx="4113571" cy="27355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3" name="矩形 12"/>
              <p:cNvSpPr/>
              <p:nvPr/>
            </p:nvSpPr>
            <p:spPr>
              <a:xfrm>
                <a:off x="5922017" y="5071257"/>
                <a:ext cx="4775719" cy="1060450"/>
              </a:xfrm>
              <a:prstGeom prst="rect">
                <a:avLst/>
              </a:prstGeom>
            </p:spPr>
            <p:txBody>
              <a:bodyPr wrap="square">
                <a:spAutoFit/>
              </a:bodyPr>
              <a:lstStyle/>
              <a:p>
                <a:pPr>
                  <a:spcBef>
                    <a:spcPts val="900"/>
                  </a:spcBef>
                  <a:spcAft>
                    <a:spcPts val="900"/>
                  </a:spcAft>
                </a:pPr>
                <a:r>
                  <a:rPr lang="zh-CN" altLang="zh-CN" dirty="0">
                    <a:latin typeface="Cambria" panose="02040503050406030204" pitchFamily="18" charset="0"/>
                    <a:cs typeface="Times New Roman" panose="02020603050405020304" pitchFamily="18" charset="0"/>
                  </a:rPr>
                  <a:t>当</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𝜎</m:t>
                    </m:r>
                    <m:d>
                      <m:dPr>
                        <m:ctrlPr>
                          <a:rPr lang="zh-CN" altLang="zh-CN" i="1">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e>
                    </m:d>
                  </m:oMath>
                </a14:m>
                <a:r>
                  <a:rPr lang="zh-CN" altLang="zh-CN" dirty="0">
                    <a:effectLst/>
                    <a:latin typeface="Cambria" panose="02040503050406030204" pitchFamily="18" charset="0"/>
                    <a:cs typeface="Times New Roman" panose="02020603050405020304" pitchFamily="18" charset="0"/>
                  </a:rPr>
                  <a:t>大于等于</a:t>
                </a:r>
                <a:r>
                  <a:rPr lang="en-US" altLang="zh-CN" dirty="0">
                    <a:effectLst/>
                    <a:latin typeface="Cambria" panose="02040503050406030204" pitchFamily="18" charset="0"/>
                    <a:cs typeface="Times New Roman" panose="02020603050405020304" pitchFamily="18" charset="0"/>
                  </a:rPr>
                  <a:t>0.5</a:t>
                </a:r>
                <a:r>
                  <a:rPr lang="zh-CN" altLang="zh-CN" dirty="0">
                    <a:effectLst/>
                    <a:latin typeface="Cambria" panose="02040503050406030204" pitchFamily="18" charset="0"/>
                    <a:cs typeface="Times New Roman" panose="02020603050405020304" pitchFamily="18" charset="0"/>
                  </a:rPr>
                  <a:t>时，预测</a:t>
                </a:r>
                <a:r>
                  <a:rPr lang="en-US" altLang="zh-CN" dirty="0">
                    <a:effectLst/>
                    <a:latin typeface="Cambria" panose="02040503050406030204" pitchFamily="18" charset="0"/>
                    <a:cs typeface="Times New Roman" panose="02020603050405020304" pitchFamily="18" charset="0"/>
                  </a:rPr>
                  <a:t>y=1</a:t>
                </a:r>
                <a:r>
                  <a:rPr lang="zh-CN" altLang="en-US" dirty="0">
                    <a:effectLst/>
                    <a:latin typeface="Cambria" panose="02040503050406030204" pitchFamily="18" charset="0"/>
                    <a:cs typeface="Times New Roman" panose="02020603050405020304" pitchFamily="18" charset="0"/>
                  </a:rPr>
                  <a:t>；</a:t>
                </a:r>
                <a:endParaRPr lang="zh-CN" altLang="zh-CN" dirty="0">
                  <a:effectLst/>
                  <a:latin typeface="Cambria" panose="02040503050406030204" pitchFamily="18" charset="0"/>
                  <a:cs typeface="Times New Roman" panose="02020603050405020304" pitchFamily="18" charset="0"/>
                </a:endParaRPr>
              </a:p>
              <a:p>
                <a:pPr>
                  <a:spcBef>
                    <a:spcPts val="900"/>
                  </a:spcBef>
                  <a:spcAft>
                    <a:spcPts val="900"/>
                  </a:spcAft>
                </a:pPr>
                <a:r>
                  <a:rPr lang="zh-CN" altLang="zh-CN" dirty="0">
                    <a:effectLst/>
                    <a:latin typeface="Cambria" panose="02040503050406030204" pitchFamily="18" charset="0"/>
                    <a:cs typeface="Times New Roman" panose="02020603050405020304" pitchFamily="18" charset="0"/>
                  </a:rPr>
                  <a:t>当</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i="1" kern="100">
                            <a:latin typeface="Cambria Math" panose="02040503050406030204" pitchFamily="18" charset="0"/>
                            <a:ea typeface="宋体" panose="02010600030101010101" pitchFamily="2" charset="-122"/>
                            <a:cs typeface="Times New Roman" panose="02020603050405020304" pitchFamily="18" charset="0"/>
                          </a:rPr>
                        </m:ctrlPr>
                      </m:d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e>
                    </m:d>
                  </m:oMath>
                </a14:m>
                <a:r>
                  <a:rPr lang="zh-CN" altLang="zh-CN" dirty="0">
                    <a:effectLst/>
                    <a:latin typeface="Cambria" panose="02040503050406030204" pitchFamily="18" charset="0"/>
                    <a:cs typeface="Times New Roman" panose="02020603050405020304" pitchFamily="18" charset="0"/>
                  </a:rPr>
                  <a:t>小于</a:t>
                </a:r>
                <a:r>
                  <a:rPr lang="en-US" altLang="zh-CN" dirty="0">
                    <a:effectLst/>
                    <a:latin typeface="Cambria" panose="02040503050406030204" pitchFamily="18" charset="0"/>
                    <a:cs typeface="Times New Roman" panose="02020603050405020304" pitchFamily="18" charset="0"/>
                  </a:rPr>
                  <a:t>0.5</a:t>
                </a:r>
                <a:r>
                  <a:rPr lang="zh-CN" altLang="zh-CN" dirty="0">
                    <a:effectLst/>
                    <a:latin typeface="Cambria" panose="02040503050406030204" pitchFamily="18" charset="0"/>
                    <a:cs typeface="Times New Roman" panose="02020603050405020304" pitchFamily="18" charset="0"/>
                  </a:rPr>
                  <a:t>时，预测</a:t>
                </a:r>
                <a:r>
                  <a:rPr lang="en-US" altLang="zh-CN" dirty="0">
                    <a:effectLst/>
                    <a:latin typeface="Cambria" panose="02040503050406030204" pitchFamily="18" charset="0"/>
                    <a:cs typeface="Times New Roman" panose="02020603050405020304" pitchFamily="18" charset="0"/>
                  </a:rPr>
                  <a:t>y=0</a:t>
                </a:r>
                <a:r>
                  <a:rPr lang="zh-CN" altLang="en-US" dirty="0">
                    <a:effectLst/>
                    <a:latin typeface="Cambria" panose="02040503050406030204" pitchFamily="18" charset="0"/>
                    <a:cs typeface="Times New Roman" panose="02020603050405020304" pitchFamily="18" charset="0"/>
                  </a:rPr>
                  <a:t>。</a:t>
                </a:r>
                <a:endParaRPr lang="zh-CN" altLang="en-US" dirty="0">
                  <a:effectLst/>
                  <a:latin typeface="Cambria" panose="02040503050406030204" pitchFamily="18" charset="0"/>
                  <a:cs typeface="Times New Roman" panose="02020603050405020304" pitchFamily="18" charset="0"/>
                </a:endParaRPr>
              </a:p>
            </p:txBody>
          </p:sp>
        </mc:Choice>
        <mc:Fallback>
          <p:sp>
            <p:nvSpPr>
              <p:cNvPr id="13" name="矩形 12"/>
              <p:cNvSpPr>
                <a:spLocks noRot="1" noChangeAspect="1" noMove="1" noResize="1" noEditPoints="1" noAdjustHandles="1" noChangeArrowheads="1" noChangeShapeType="1" noTextEdit="1"/>
              </p:cNvSpPr>
              <p:nvPr/>
            </p:nvSpPr>
            <p:spPr>
              <a:xfrm>
                <a:off x="5922017" y="5071257"/>
                <a:ext cx="4775719" cy="1060450"/>
              </a:xfrm>
              <a:prstGeom prst="rect">
                <a:avLst/>
              </a:prstGeom>
              <a:blipFill rotWithShape="1">
                <a:blip r:embed="rId3"/>
                <a:stretch>
                  <a:fillRect t="-14" r="11" b="14"/>
                </a:stretch>
              </a:blipFill>
            </p:spPr>
            <p:txBody>
              <a:bodyPr/>
              <a:lstStyle/>
              <a:p>
                <a:r>
                  <a:rPr lang="zh-CN" altLang="en-US">
                    <a:noFill/>
                  </a:rPr>
                  <a:t> </a:t>
                </a:r>
              </a:p>
            </p:txBody>
          </p:sp>
        </mc:Fallback>
      </mc:AlternateContent>
      <p:sp>
        <p:nvSpPr>
          <p:cNvPr id="14" name="矩形 13"/>
          <p:cNvSpPr/>
          <p:nvPr/>
        </p:nvSpPr>
        <p:spPr>
          <a:xfrm>
            <a:off x="7168048" y="4379301"/>
            <a:ext cx="2141933" cy="461665"/>
          </a:xfrm>
          <a:prstGeom prst="rect">
            <a:avLst/>
          </a:prstGeom>
        </p:spPr>
        <p:txBody>
          <a:bodyPr wrap="none">
            <a:spAutoFit/>
          </a:bodyPr>
          <a:lstStyle/>
          <a:p>
            <a:pPr>
              <a:spcBef>
                <a:spcPts val="2400"/>
              </a:spcBef>
              <a:spcAft>
                <a:spcPts val="0"/>
              </a:spcAft>
            </a:pPr>
            <a:r>
              <a:rPr lang="en-US" altLang="zh-CN" b="1" kern="0" dirty="0">
                <a:latin typeface="微软雅黑" panose="020B0503020204020204" pitchFamily="34" charset="-122"/>
                <a:cs typeface="Times New Roman" panose="02020603050405020304" pitchFamily="18" charset="0"/>
              </a:rPr>
              <a:t>sigmoid </a:t>
            </a:r>
            <a:r>
              <a:rPr lang="en-US" altLang="zh-CN" b="1" kern="0" dirty="0" err="1">
                <a:latin typeface="微软雅黑" panose="020B0503020204020204" pitchFamily="34" charset="-122"/>
                <a:cs typeface="Times New Roman" panose="02020603050405020304" pitchFamily="18" charset="0"/>
              </a:rPr>
              <a:t>函数</a:t>
            </a:r>
            <a:endParaRPr lang="zh-CN" altLang="zh-CN" b="1" kern="0" dirty="0">
              <a:latin typeface="微软雅黑" panose="020B0503020204020204" pitchFamily="34" charset="-122"/>
              <a:cs typeface="Times New Roman" panose="02020603050405020304" pitchFamily="18" charset="0"/>
            </a:endParaRPr>
          </a:p>
        </p:txBody>
      </p:sp>
    </p:spTree>
  </p:cSld>
  <p:clrMapOvr>
    <a:masterClrMapping/>
  </p:clrMapOvr>
  <p:transition advTm="8005"/>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04203" y="325072"/>
            <a:ext cx="67262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algn="l" eaLnBrk="1" hangingPunct="1"/>
            <a:r>
              <a:rPr lang="en-US" altLang="zh-CN" dirty="0">
                <a:sym typeface="+mn-ea"/>
              </a:rPr>
              <a:t>2. </a:t>
            </a:r>
            <a:r>
              <a:rPr lang="zh-CN" altLang="zh-CN" dirty="0">
                <a:latin typeface="Impact" panose="020B0806030902050204" pitchFamily="34" charset="0"/>
                <a:ea typeface="微软雅黑" panose="020B0503020204020204" pitchFamily="34" charset="-122"/>
                <a:sym typeface="+mn-ea"/>
              </a:rPr>
              <a:t>定义</a:t>
            </a:r>
            <a:r>
              <a:rPr lang="zh-CN" altLang="en-US" dirty="0">
                <a:sym typeface="+mn-ea"/>
              </a:rPr>
              <a:t>神经网络</a:t>
            </a:r>
            <a:endParaRPr lang="zh-CN" altLang="en-US" dirty="0"/>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文本框 2"/>
          <p:cNvSpPr txBox="1"/>
          <p:nvPr/>
        </p:nvSpPr>
        <p:spPr>
          <a:xfrm>
            <a:off x="604203" y="1901987"/>
            <a:ext cx="10946666" cy="372864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000" dirty="0"/>
              <a:t>SGD</a:t>
            </a:r>
            <a:endParaRPr lang="en-US" altLang="zh-CN" sz="2000" dirty="0"/>
          </a:p>
          <a:p>
            <a:pPr>
              <a:lnSpc>
                <a:spcPct val="150000"/>
              </a:lnSpc>
            </a:pPr>
            <a:r>
              <a:rPr lang="en-US" altLang="zh-CN" sz="2000" dirty="0"/>
              <a:t>    </a:t>
            </a:r>
            <a:r>
              <a:rPr lang="zh-CN" altLang="en-US" sz="2000" dirty="0"/>
              <a:t>opt_SGD = torch.optim.SGD(net_SGD.parameters(), lr=LR)</a:t>
            </a:r>
            <a:endParaRPr lang="zh-CN" altLang="en-US" sz="2000" dirty="0"/>
          </a:p>
          <a:p>
            <a:pPr marL="342900" indent="-342900">
              <a:lnSpc>
                <a:spcPct val="150000"/>
              </a:lnSpc>
              <a:buFont typeface="Arial" panose="020B0604020202020204" pitchFamily="34" charset="0"/>
              <a:buChar char="•"/>
            </a:pPr>
            <a:r>
              <a:rPr lang="zh-CN" altLang="en-US" sz="2000" dirty="0"/>
              <a:t>Momentum </a:t>
            </a:r>
            <a:endParaRPr lang="en-US" altLang="zh-CN" sz="2000" dirty="0"/>
          </a:p>
          <a:p>
            <a:pPr>
              <a:lnSpc>
                <a:spcPct val="150000"/>
              </a:lnSpc>
            </a:pPr>
            <a:r>
              <a:rPr lang="en-US" altLang="zh-CN" sz="2000" dirty="0"/>
              <a:t>    </a:t>
            </a:r>
            <a:r>
              <a:rPr lang="zh-CN" altLang="en-US" sz="2000" dirty="0"/>
              <a:t>opt_Momentum = torch.optim.SGD(net_Momentum.parameters(), lr=LR, momentum=0.9)</a:t>
            </a:r>
            <a:endParaRPr lang="zh-CN" altLang="en-US" sz="2000" dirty="0"/>
          </a:p>
          <a:p>
            <a:pPr marL="342900" indent="-342900">
              <a:lnSpc>
                <a:spcPct val="150000"/>
              </a:lnSpc>
              <a:buFont typeface="Arial" panose="020B0604020202020204" pitchFamily="34" charset="0"/>
              <a:buChar char="•"/>
            </a:pPr>
            <a:r>
              <a:rPr lang="zh-CN" altLang="en-US" sz="2000" dirty="0"/>
              <a:t>RMSProp </a:t>
            </a:r>
            <a:endParaRPr lang="en-US" altLang="zh-CN" sz="2000" dirty="0"/>
          </a:p>
          <a:p>
            <a:pPr>
              <a:lnSpc>
                <a:spcPct val="150000"/>
              </a:lnSpc>
            </a:pPr>
            <a:r>
              <a:rPr lang="en-US" altLang="zh-CN" sz="2000" dirty="0"/>
              <a:t>    </a:t>
            </a:r>
            <a:r>
              <a:rPr lang="zh-CN" altLang="en-US" sz="2000" dirty="0"/>
              <a:t>opt_RMSProp = torch.optim.RMSprop(net_RMSProp.parameters(), lr=LR, alpha=0.9)</a:t>
            </a:r>
            <a:endParaRPr lang="en-US" altLang="zh-CN" sz="2000" dirty="0"/>
          </a:p>
          <a:p>
            <a:pPr marL="342900" indent="-342900">
              <a:lnSpc>
                <a:spcPct val="150000"/>
              </a:lnSpc>
              <a:buFont typeface="Arial" panose="020B0604020202020204" pitchFamily="34" charset="0"/>
              <a:buChar char="•"/>
            </a:pPr>
            <a:r>
              <a:rPr lang="zh-CN" altLang="en-US" sz="2000" dirty="0"/>
              <a:t>Adam</a:t>
            </a:r>
            <a:endParaRPr lang="zh-CN" altLang="en-US" sz="2000" dirty="0"/>
          </a:p>
          <a:p>
            <a:pPr>
              <a:lnSpc>
                <a:spcPct val="150000"/>
              </a:lnSpc>
            </a:pPr>
            <a:r>
              <a:rPr lang="zh-CN" altLang="en-US" sz="2000" dirty="0"/>
              <a:t>    opt_Adam = torch.optim.Adam(net_Adam.parameters(), lr=LR, betas=(0.9, 0.99))</a:t>
            </a:r>
            <a:endParaRPr lang="zh-CN" altLang="en-US" sz="2000" dirty="0"/>
          </a:p>
        </p:txBody>
      </p:sp>
      <p:sp>
        <p:nvSpPr>
          <p:cNvPr id="4" name="文本框 3"/>
          <p:cNvSpPr txBox="1"/>
          <p:nvPr/>
        </p:nvSpPr>
        <p:spPr>
          <a:xfrm>
            <a:off x="604203" y="1240210"/>
            <a:ext cx="6097604" cy="580415"/>
          </a:xfrm>
          <a:prstGeom prst="rect">
            <a:avLst/>
          </a:prstGeom>
          <a:noFill/>
        </p:spPr>
        <p:txBody>
          <a:bodyPr wrap="square">
            <a:spAutoFit/>
          </a:bodyPr>
          <a:lstStyle/>
          <a:p>
            <a:pPr>
              <a:lnSpc>
                <a:spcPct val="150000"/>
              </a:lnSpc>
            </a:pPr>
            <a:r>
              <a:rPr lang="en-US" altLang="zh-CN" b="1" dirty="0" err="1"/>
              <a:t>Pytorch</a:t>
            </a:r>
            <a:r>
              <a:rPr lang="zh-CN" altLang="en-US" b="1" dirty="0"/>
              <a:t>的常用优化器</a:t>
            </a:r>
            <a:endParaRPr lang="zh-CN" altLang="en-US"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 </a:t>
            </a:r>
            <a:r>
              <a:rPr lang="zh-CN" altLang="en-US" dirty="0">
                <a:solidFill>
                  <a:schemeClr val="tx1"/>
                </a:solidFill>
              </a:rPr>
              <a:t>训练神经网络</a:t>
            </a:r>
            <a:endParaRPr lang="zh-CN" altLang="en-US" dirty="0">
              <a:solidFill>
                <a:schemeClr val="tx1"/>
              </a:solidFill>
            </a:endParaRPr>
          </a:p>
        </p:txBody>
      </p:sp>
      <p:sp>
        <p:nvSpPr>
          <p:cNvPr id="6" name="对角圆角矩形 6"/>
          <p:cNvSpPr/>
          <p:nvPr/>
        </p:nvSpPr>
        <p:spPr>
          <a:xfrm>
            <a:off x="2297135" y="3959782"/>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32" name="TextBox 6"/>
          <p:cNvSpPr txBox="1">
            <a:spLocks noChangeArrowheads="1"/>
          </p:cNvSpPr>
          <p:nvPr/>
        </p:nvSpPr>
        <p:spPr bwMode="auto">
          <a:xfrm>
            <a:off x="2986634" y="2506267"/>
            <a:ext cx="6527236"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eaLnBrk="1" hangingPunct="1">
              <a:defRPr sz="3600">
                <a:latin typeface="Impact" panose="020B0806030902050204" pitchFamily="34" charset="0"/>
              </a:defRPr>
            </a:lvl1pPr>
            <a:lvl2pPr marL="742950" indent="-285750">
              <a:defRPr>
                <a:latin typeface="等线" panose="02010600030101010101" charset="-122"/>
                <a:ea typeface="宋体" panose="02010600030101010101" pitchFamily="2" charset="-122"/>
              </a:defRPr>
            </a:lvl2pPr>
            <a:lvl3pPr marL="1143000" indent="-228600">
              <a:defRPr>
                <a:latin typeface="等线" panose="02010600030101010101" charset="-122"/>
                <a:ea typeface="宋体" panose="02010600030101010101" pitchFamily="2" charset="-122"/>
              </a:defRPr>
            </a:lvl3pPr>
            <a:lvl4pPr marL="1600200" indent="-228600">
              <a:defRPr>
                <a:latin typeface="等线" panose="02010600030101010101" charset="-122"/>
                <a:ea typeface="宋体" panose="02010600030101010101" pitchFamily="2" charset="-122"/>
              </a:defRPr>
            </a:lvl4pPr>
            <a:lvl5pPr marL="2057400" indent="-228600">
              <a:defRPr>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9pPr>
          </a:lstStyle>
          <a:p>
            <a:r>
              <a:rPr lang="en-US" altLang="zh-CN" b="1" dirty="0">
                <a:solidFill>
                  <a:schemeClr val="tx1"/>
                </a:solidFill>
              </a:rPr>
              <a:t>01    </a:t>
            </a:r>
            <a:r>
              <a:rPr lang="zh-CN" altLang="en-US" dirty="0">
                <a:solidFill>
                  <a:schemeClr val="tx1"/>
                </a:solidFill>
                <a:sym typeface="+mn-ea"/>
              </a:rPr>
              <a:t>神经网络的基本概念</a:t>
            </a:r>
            <a:endParaRPr lang="zh-CN" altLang="en-US" dirty="0">
              <a:solidFill>
                <a:schemeClr val="tx1"/>
              </a:solidFill>
              <a:sym typeface="+mn-ea"/>
            </a:endParaRPr>
          </a:p>
        </p:txBody>
      </p:sp>
      <p:sp>
        <p:nvSpPr>
          <p:cNvPr id="7" name="TextBox 10"/>
          <p:cNvSpPr txBox="1">
            <a:spLocks noChangeArrowheads="1"/>
          </p:cNvSpPr>
          <p:nvPr/>
        </p:nvSpPr>
        <p:spPr bwMode="auto">
          <a:xfrm>
            <a:off x="2995295" y="4690745"/>
            <a:ext cx="365188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sym typeface="+mn-ea"/>
              </a:rPr>
              <a:t>全连接模型</a:t>
            </a:r>
            <a:endParaRPr lang="zh-CN" altLang="en-US" sz="3600" dirty="0">
              <a:latin typeface="Impact" panose="020B0806030902050204" pitchFamily="34" charset="0"/>
              <a:ea typeface="微软雅黑" panose="020B0503020204020204" pitchFamily="34" charset="-122"/>
            </a:endParaRPr>
          </a:p>
        </p:txBody>
      </p:sp>
      <p:sp>
        <p:nvSpPr>
          <p:cNvPr id="8" name="TextBox 10"/>
          <p:cNvSpPr txBox="1">
            <a:spLocks noChangeArrowheads="1"/>
          </p:cNvSpPr>
          <p:nvPr/>
        </p:nvSpPr>
        <p:spPr bwMode="auto">
          <a:xfrm>
            <a:off x="2980055" y="3254375"/>
            <a:ext cx="394779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pitchFamily="34" charset="-122"/>
              </a:rPr>
              <a:t>02    </a:t>
            </a:r>
            <a:r>
              <a:rPr lang="zh-CN" altLang="zh-CN" sz="3600" dirty="0">
                <a:solidFill>
                  <a:schemeClr val="tx1"/>
                </a:solidFill>
                <a:latin typeface="Impact" panose="020B0806030902050204" pitchFamily="34" charset="0"/>
                <a:ea typeface="微软雅黑" panose="020B0503020204020204" pitchFamily="34" charset="-122"/>
                <a:sym typeface="+mn-ea"/>
              </a:rPr>
              <a:t>定义</a:t>
            </a:r>
            <a:r>
              <a:rPr lang="zh-CN" altLang="en-US" sz="3600" dirty="0">
                <a:solidFill>
                  <a:schemeClr val="tx1"/>
                </a:solidFill>
                <a:latin typeface="Impact" panose="020B0806030902050204" pitchFamily="34" charset="0"/>
                <a:ea typeface="微软雅黑" panose="020B0503020204020204" pitchFamily="34" charset="-122"/>
                <a:sym typeface="+mn-ea"/>
              </a:rPr>
              <a:t>神经网络</a:t>
            </a:r>
            <a:endParaRPr lang="zh-CN" altLang="en-US" sz="3600" dirty="0">
              <a:solidFill>
                <a:schemeClr val="tx1"/>
              </a:solidFill>
              <a:latin typeface="Impact" panose="020B0806030902050204" pitchFamily="34" charset="0"/>
              <a:ea typeface="微软雅黑" panose="020B0503020204020204" pitchFamily="34" charset="-122"/>
              <a:sym typeface="+mn-ea"/>
            </a:endParaRPr>
          </a:p>
        </p:txBody>
      </p:sp>
      <p:sp>
        <p:nvSpPr>
          <p:cNvPr id="9" name="TextBox 11"/>
          <p:cNvSpPr txBox="1">
            <a:spLocks noChangeArrowheads="1"/>
          </p:cNvSpPr>
          <p:nvPr/>
        </p:nvSpPr>
        <p:spPr bwMode="auto">
          <a:xfrm>
            <a:off x="2980055" y="4004945"/>
            <a:ext cx="379730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03    </a:t>
            </a:r>
            <a:r>
              <a:rPr lang="zh-CN" altLang="en-US" sz="3600" dirty="0">
                <a:solidFill>
                  <a:schemeClr val="bg1"/>
                </a:solidFill>
                <a:latin typeface="Impact" panose="020B0806030902050204" pitchFamily="34" charset="0"/>
                <a:ea typeface="微软雅黑" panose="020B0503020204020204" pitchFamily="34" charset="-122"/>
                <a:sym typeface="+mn-ea"/>
              </a:rPr>
              <a:t>训练神经网络</a:t>
            </a:r>
            <a:endParaRPr lang="zh-CN" altLang="en-US" sz="3600" dirty="0">
              <a:solidFill>
                <a:schemeClr val="bg1"/>
              </a:solidFill>
              <a:latin typeface="Impact" panose="020B0806030902050204" pitchFamily="34" charset="0"/>
              <a:ea typeface="微软雅黑" panose="020B0503020204020204" pitchFamily="34" charset="-122"/>
              <a:sym typeface="+mn-ea"/>
            </a:endParaRPr>
          </a:p>
        </p:txBody>
      </p:sp>
    </p:spTree>
  </p:cSld>
  <p:clrMapOvr>
    <a:masterClrMapping/>
  </p:clrMapOvr>
  <p:transition advTm="8005"/>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3. </a:t>
            </a:r>
            <a:r>
              <a:rPr lang="zh-CN" altLang="en-US" dirty="0">
                <a:solidFill>
                  <a:schemeClr val="tx1"/>
                </a:solidFill>
                <a:sym typeface="+mn-ea"/>
              </a:rPr>
              <a:t>训练神经网络</a:t>
            </a:r>
            <a:endParaRPr lang="zh-CN" altLang="en-US" dirty="0">
              <a:solidFill>
                <a:schemeClr val="tx1"/>
              </a:solidFill>
            </a:endParaRPr>
          </a:p>
        </p:txBody>
      </p:sp>
      <p:sp>
        <p:nvSpPr>
          <p:cNvPr id="5" name="Rectangle 1"/>
          <p:cNvSpPr>
            <a:spLocks noChangeArrowheads="1"/>
          </p:cNvSpPr>
          <p:nvPr/>
        </p:nvSpPr>
        <p:spPr bwMode="auto">
          <a:xfrm>
            <a:off x="668655" y="1534160"/>
            <a:ext cx="10835005" cy="4338320"/>
          </a:xfrm>
          <a:prstGeom prst="rect">
            <a:avLst/>
          </a:prstGeom>
          <a:noFill/>
        </p:spPr>
        <p:txBody>
          <a:bodyPr wrap="square">
            <a:spAutoFit/>
          </a:bodyPr>
          <a:lstStyle/>
          <a:p>
            <a:r>
              <a:rPr lang="zh-CN" altLang="zh-CN" dirty="0">
                <a:solidFill>
                  <a:srgbClr val="000000"/>
                </a:solidFill>
                <a:latin typeface="Helvetica Neue"/>
              </a:rPr>
              <a:t>神经网络的典型训练过程如下：</a:t>
            </a:r>
            <a:endParaRPr lang="zh-CN" altLang="zh-CN" dirty="0">
              <a:solidFill>
                <a:srgbClr val="000000"/>
              </a:solidFill>
              <a:latin typeface="Helvetica Neue"/>
            </a:endParaRPr>
          </a:p>
          <a:p>
            <a:pPr marL="342900" indent="-342900">
              <a:lnSpc>
                <a:spcPct val="150000"/>
              </a:lnSpc>
              <a:buFont typeface="Arial" panose="020B0604020202020204" pitchFamily="34" charset="0"/>
              <a:buChar char="•"/>
            </a:pPr>
            <a:r>
              <a:rPr lang="zh-CN" altLang="zh-CN" dirty="0">
                <a:solidFill>
                  <a:srgbClr val="000000"/>
                </a:solidFill>
                <a:latin typeface="Helvetica Neue"/>
              </a:rPr>
              <a:t>定义神经网络模型</a:t>
            </a:r>
            <a:r>
              <a:rPr lang="zh-CN" altLang="en-US" dirty="0">
                <a:solidFill>
                  <a:srgbClr val="000000"/>
                </a:solidFill>
                <a:latin typeface="Helvetica Neue"/>
              </a:rPr>
              <a:t>，</a:t>
            </a:r>
            <a:r>
              <a:rPr lang="zh-CN" altLang="zh-CN" dirty="0">
                <a:solidFill>
                  <a:srgbClr val="000000"/>
                </a:solidFill>
                <a:latin typeface="Helvetica Neue"/>
              </a:rPr>
              <a:t>它有一些可学习的参数</a:t>
            </a:r>
            <a:r>
              <a:rPr lang="zh-CN" altLang="en-US" dirty="0">
                <a:solidFill>
                  <a:srgbClr val="000000"/>
                </a:solidFill>
                <a:latin typeface="Helvetica Neue"/>
              </a:rPr>
              <a:t>（</a:t>
            </a:r>
            <a:r>
              <a:rPr lang="zh-CN" altLang="zh-CN" dirty="0">
                <a:solidFill>
                  <a:srgbClr val="000000"/>
                </a:solidFill>
                <a:latin typeface="Helvetica Neue"/>
              </a:rPr>
              <a:t>权重</a:t>
            </a:r>
            <a:r>
              <a:rPr lang="zh-CN" altLang="en-US" dirty="0">
                <a:solidFill>
                  <a:srgbClr val="000000"/>
                </a:solidFill>
                <a:latin typeface="Helvetica Neue"/>
              </a:rPr>
              <a:t>与阈值）；</a:t>
            </a:r>
            <a:endParaRPr lang="en-US" altLang="zh-CN" dirty="0">
              <a:solidFill>
                <a:srgbClr val="000000"/>
              </a:solidFill>
              <a:latin typeface="Helvetica Neue"/>
            </a:endParaRPr>
          </a:p>
          <a:p>
            <a:pPr marL="342900" indent="-342900">
              <a:lnSpc>
                <a:spcPct val="150000"/>
              </a:lnSpc>
              <a:buFont typeface="Arial" panose="020B0604020202020204" pitchFamily="34" charset="0"/>
              <a:buChar char="•"/>
            </a:pPr>
            <a:r>
              <a:rPr lang="zh-CN" altLang="en-US" dirty="0">
                <a:solidFill>
                  <a:srgbClr val="000000"/>
                </a:solidFill>
                <a:latin typeface="Helvetica Neue"/>
              </a:rPr>
              <a:t>加载训练集</a:t>
            </a:r>
            <a:endParaRPr lang="zh-CN" altLang="en-US" dirty="0"/>
          </a:p>
          <a:p>
            <a:pPr marL="342900" indent="-342900">
              <a:lnSpc>
                <a:spcPct val="150000"/>
              </a:lnSpc>
              <a:buFont typeface="Arial" panose="020B0604020202020204" pitchFamily="34" charset="0"/>
              <a:buChar char="•"/>
            </a:pPr>
            <a:r>
              <a:rPr lang="zh-CN" altLang="zh-CN" dirty="0">
                <a:solidFill>
                  <a:srgbClr val="000000"/>
                </a:solidFill>
                <a:latin typeface="Helvetica Neue"/>
              </a:rPr>
              <a:t>在</a:t>
            </a:r>
            <a:r>
              <a:rPr lang="zh-CN" altLang="en-US" dirty="0">
                <a:solidFill>
                  <a:srgbClr val="000000"/>
                </a:solidFill>
                <a:latin typeface="Helvetica Neue"/>
              </a:rPr>
              <a:t>训练</a:t>
            </a:r>
            <a:r>
              <a:rPr lang="zh-CN" altLang="zh-CN" dirty="0">
                <a:solidFill>
                  <a:srgbClr val="000000"/>
                </a:solidFill>
                <a:latin typeface="Helvetica Neue"/>
              </a:rPr>
              <a:t>集上迭代</a:t>
            </a:r>
            <a:r>
              <a:rPr lang="zh-CN" altLang="en-US" dirty="0">
                <a:solidFill>
                  <a:srgbClr val="000000"/>
                </a:solidFill>
                <a:latin typeface="Helvetica Neue"/>
              </a:rPr>
              <a:t>：</a:t>
            </a:r>
            <a:endParaRPr lang="zh-CN" altLang="zh-CN" dirty="0">
              <a:solidFill>
                <a:srgbClr val="000000"/>
              </a:solidFill>
              <a:latin typeface="Helvetica Neue"/>
            </a:endParaRPr>
          </a:p>
          <a:p>
            <a:pPr marL="800100" lvl="1" indent="-342900">
              <a:lnSpc>
                <a:spcPct val="150000"/>
              </a:lnSpc>
              <a:buFont typeface="Arial" panose="020B0604020202020204" pitchFamily="34" charset="0"/>
              <a:buChar char="•"/>
            </a:pPr>
            <a:r>
              <a:rPr lang="zh-CN" altLang="zh-CN" dirty="0">
                <a:solidFill>
                  <a:srgbClr val="000000"/>
                </a:solidFill>
                <a:latin typeface="Helvetica Neue"/>
              </a:rPr>
              <a:t>通过神经网络处理输入</a:t>
            </a:r>
            <a:r>
              <a:rPr lang="zh-CN" altLang="en-US" dirty="0">
                <a:solidFill>
                  <a:srgbClr val="000000"/>
                </a:solidFill>
                <a:latin typeface="Helvetica Neue"/>
              </a:rPr>
              <a:t>；</a:t>
            </a:r>
            <a:endParaRPr lang="zh-CN" altLang="zh-CN" dirty="0">
              <a:solidFill>
                <a:srgbClr val="000000"/>
              </a:solidFill>
              <a:latin typeface="Helvetica Neue"/>
            </a:endParaRPr>
          </a:p>
          <a:p>
            <a:pPr marL="800100" lvl="1" indent="-342900">
              <a:lnSpc>
                <a:spcPct val="150000"/>
              </a:lnSpc>
              <a:buFont typeface="Arial" panose="020B0604020202020204" pitchFamily="34" charset="0"/>
              <a:buChar char="•"/>
            </a:pPr>
            <a:r>
              <a:rPr lang="zh-CN" altLang="zh-CN" dirty="0">
                <a:solidFill>
                  <a:srgbClr val="000000"/>
                </a:solidFill>
                <a:latin typeface="Helvetica Neue"/>
              </a:rPr>
              <a:t>计算损失</a:t>
            </a:r>
            <a:r>
              <a:rPr lang="zh-CN" altLang="en-US" dirty="0">
                <a:solidFill>
                  <a:srgbClr val="000000"/>
                </a:solidFill>
                <a:latin typeface="Helvetica Neue"/>
              </a:rPr>
              <a:t>（</a:t>
            </a:r>
            <a:r>
              <a:rPr lang="zh-CN" altLang="zh-CN" dirty="0">
                <a:solidFill>
                  <a:srgbClr val="000000"/>
                </a:solidFill>
                <a:latin typeface="Helvetica Neue"/>
              </a:rPr>
              <a:t>输出结果和正确值的差距大小</a:t>
            </a:r>
            <a:r>
              <a:rPr lang="zh-CN" altLang="en-US" dirty="0">
                <a:solidFill>
                  <a:srgbClr val="000000"/>
                </a:solidFill>
                <a:latin typeface="Helvetica Neue"/>
              </a:rPr>
              <a:t>）；</a:t>
            </a:r>
            <a:endParaRPr lang="zh-CN" altLang="zh-CN" dirty="0">
              <a:solidFill>
                <a:srgbClr val="000000"/>
              </a:solidFill>
              <a:latin typeface="Helvetica Neue"/>
            </a:endParaRPr>
          </a:p>
          <a:p>
            <a:pPr marL="800100" lvl="1" indent="-342900">
              <a:lnSpc>
                <a:spcPct val="150000"/>
              </a:lnSpc>
              <a:buFont typeface="Arial" panose="020B0604020202020204" pitchFamily="34" charset="0"/>
              <a:buChar char="•"/>
            </a:pPr>
            <a:r>
              <a:rPr lang="zh-CN" altLang="zh-CN" dirty="0">
                <a:solidFill>
                  <a:srgbClr val="000000"/>
                </a:solidFill>
                <a:latin typeface="Helvetica Neue"/>
              </a:rPr>
              <a:t>将梯度反向传播</a:t>
            </a:r>
            <a:r>
              <a:rPr lang="zh-CN" altLang="en-US" dirty="0">
                <a:solidFill>
                  <a:srgbClr val="000000"/>
                </a:solidFill>
                <a:latin typeface="Helvetica Neue"/>
              </a:rPr>
              <a:t>回</a:t>
            </a:r>
            <a:r>
              <a:rPr lang="zh-CN" altLang="zh-CN" dirty="0">
                <a:solidFill>
                  <a:srgbClr val="000000"/>
                </a:solidFill>
                <a:latin typeface="Helvetica Neue"/>
              </a:rPr>
              <a:t>网络的参数;</a:t>
            </a:r>
            <a:endParaRPr lang="zh-CN" altLang="zh-CN" dirty="0">
              <a:solidFill>
                <a:srgbClr val="000000"/>
              </a:solidFill>
              <a:latin typeface="Helvetica Neue"/>
            </a:endParaRPr>
          </a:p>
          <a:p>
            <a:pPr marL="800100" lvl="1" indent="-342900">
              <a:lnSpc>
                <a:spcPct val="150000"/>
              </a:lnSpc>
              <a:buFont typeface="Arial" panose="020B0604020202020204" pitchFamily="34" charset="0"/>
              <a:buChar char="•"/>
            </a:pPr>
            <a:r>
              <a:rPr lang="zh-CN" altLang="zh-CN" dirty="0">
                <a:solidFill>
                  <a:srgbClr val="000000"/>
                </a:solidFill>
                <a:latin typeface="Helvetica Neue"/>
              </a:rPr>
              <a:t>更新网络的参数</a:t>
            </a:r>
            <a:r>
              <a:rPr lang="zh-CN" altLang="en-US" dirty="0">
                <a:solidFill>
                  <a:srgbClr val="000000"/>
                </a:solidFill>
                <a:latin typeface="Helvetica Neue"/>
              </a:rPr>
              <a:t>。</a:t>
            </a:r>
            <a:endParaRPr lang="zh-CN" altLang="zh-CN" dirty="0">
              <a:solidFill>
                <a:srgbClr val="000000"/>
              </a:solidFill>
              <a:latin typeface="Helvetica Neue"/>
            </a:endParaRPr>
          </a:p>
        </p:txBody>
      </p:sp>
    </p:spTree>
  </p:cSld>
  <p:clrMapOvr>
    <a:masterClrMapping/>
  </p:clrMapOvr>
  <p:transition advTm="8005"/>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338" y="227114"/>
            <a:ext cx="11523662" cy="677863"/>
          </a:xfrm>
        </p:spPr>
        <p:txBody>
          <a:bodyPr/>
          <a:lstStyle/>
          <a:p>
            <a:pPr algn="l"/>
            <a:r>
              <a:rPr lang="en-US" altLang="zh-CN" dirty="0">
                <a:solidFill>
                  <a:schemeClr val="tx1"/>
                </a:solidFill>
                <a:sym typeface="+mn-ea"/>
              </a:rPr>
              <a:t>3. </a:t>
            </a:r>
            <a:r>
              <a:rPr lang="zh-CN" altLang="en-US" dirty="0">
                <a:solidFill>
                  <a:schemeClr val="tx1"/>
                </a:solidFill>
                <a:sym typeface="+mn-ea"/>
              </a:rPr>
              <a:t>训练神经网络</a:t>
            </a:r>
            <a:endParaRPr lang="zh-CN" altLang="en-US" dirty="0"/>
          </a:p>
        </p:txBody>
      </p:sp>
      <p:sp>
        <p:nvSpPr>
          <p:cNvPr id="4" name="文本框 3"/>
          <p:cNvSpPr txBox="1"/>
          <p:nvPr/>
        </p:nvSpPr>
        <p:spPr>
          <a:xfrm>
            <a:off x="668338" y="1797370"/>
            <a:ext cx="10085590" cy="830997"/>
          </a:xfrm>
          <a:prstGeom prst="rect">
            <a:avLst/>
          </a:prstGeom>
          <a:noFill/>
        </p:spPr>
        <p:txBody>
          <a:bodyPr wrap="square">
            <a:spAutoFit/>
          </a:bodyPr>
          <a:lstStyle/>
          <a:p>
            <a:r>
              <a:rPr lang="en-US" altLang="zh-CN" b="0" i="0" dirty="0" err="1">
                <a:solidFill>
                  <a:srgbClr val="000000"/>
                </a:solidFill>
                <a:effectLst/>
                <a:latin typeface="Helvetica Neue"/>
              </a:rPr>
              <a:t>PyTorch</a:t>
            </a:r>
            <a:r>
              <a:rPr lang="zh-CN" altLang="en-US" b="0" i="0" dirty="0">
                <a:solidFill>
                  <a:srgbClr val="000000"/>
                </a:solidFill>
                <a:effectLst/>
                <a:latin typeface="Helvetica Neue"/>
              </a:rPr>
              <a:t>的</a:t>
            </a:r>
            <a:r>
              <a:rPr lang="en-US" altLang="zh-CN" b="0" i="0" dirty="0" err="1">
                <a:solidFill>
                  <a:srgbClr val="000000"/>
                </a:solidFill>
                <a:effectLst/>
                <a:latin typeface="Helvetica Neue"/>
              </a:rPr>
              <a:t>dataloader</a:t>
            </a:r>
            <a:r>
              <a:rPr lang="zh-CN" altLang="en-US" b="0" i="0" dirty="0">
                <a:solidFill>
                  <a:srgbClr val="000000"/>
                </a:solidFill>
                <a:effectLst/>
                <a:latin typeface="Helvetica Neue"/>
              </a:rPr>
              <a:t>是用于读取数据的工具，它可以自动将数据分割成小</a:t>
            </a:r>
            <a:r>
              <a:rPr lang="en-US" altLang="zh-CN" b="0" i="0" dirty="0">
                <a:solidFill>
                  <a:srgbClr val="000000"/>
                </a:solidFill>
                <a:effectLst/>
                <a:latin typeface="Helvetica Neue"/>
              </a:rPr>
              <a:t>batch</a:t>
            </a:r>
            <a:r>
              <a:rPr lang="zh-CN" altLang="en-US" b="0" i="0" dirty="0">
                <a:solidFill>
                  <a:srgbClr val="000000"/>
                </a:solidFill>
                <a:effectLst/>
                <a:latin typeface="Helvetica Neue"/>
              </a:rPr>
              <a:t>，并在读取过程中进行数据预处理。</a:t>
            </a:r>
            <a:endParaRPr lang="zh-CN" altLang="en-US" dirty="0"/>
          </a:p>
        </p:txBody>
      </p:sp>
      <p:sp>
        <p:nvSpPr>
          <p:cNvPr id="5" name="文本框 4"/>
          <p:cNvSpPr txBox="1"/>
          <p:nvPr/>
        </p:nvSpPr>
        <p:spPr>
          <a:xfrm>
            <a:off x="668338" y="1305041"/>
            <a:ext cx="1961846" cy="461665"/>
          </a:xfrm>
          <a:prstGeom prst="rect">
            <a:avLst/>
          </a:prstGeom>
          <a:noFill/>
        </p:spPr>
        <p:txBody>
          <a:bodyPr wrap="square">
            <a:spAutoFit/>
          </a:bodyPr>
          <a:lstStyle/>
          <a:p>
            <a:r>
              <a:rPr lang="en-US" altLang="zh-CN" b="1" dirty="0" err="1">
                <a:solidFill>
                  <a:srgbClr val="000000"/>
                </a:solidFill>
              </a:rPr>
              <a:t>dataloader</a:t>
            </a:r>
            <a:endParaRPr lang="zh-CN" altLang="zh-CN" b="1" dirty="0">
              <a:solidFill>
                <a:srgbClr val="000000"/>
              </a:solidFill>
            </a:endParaRPr>
          </a:p>
        </p:txBody>
      </p:sp>
      <p:sp>
        <p:nvSpPr>
          <p:cNvPr id="6" name="文本框 5"/>
          <p:cNvSpPr txBox="1"/>
          <p:nvPr/>
        </p:nvSpPr>
        <p:spPr>
          <a:xfrm>
            <a:off x="668655" y="3198495"/>
            <a:ext cx="6096000" cy="460375"/>
          </a:xfrm>
          <a:prstGeom prst="rect">
            <a:avLst/>
          </a:prstGeom>
          <a:noFill/>
        </p:spPr>
        <p:txBody>
          <a:bodyPr wrap="square" rtlCol="0" anchor="t">
            <a:spAutoFit/>
          </a:bodyPr>
          <a:p>
            <a:r>
              <a:rPr lang="zh-CN" altLang="zh-CN" b="1" dirty="0">
                <a:solidFill>
                  <a:srgbClr val="000000"/>
                </a:solidFill>
                <a:sym typeface="+mn-ea"/>
              </a:rPr>
              <a:t>ImageFolder</a:t>
            </a:r>
            <a:endParaRPr lang="zh-CN" altLang="zh-CN" b="1" dirty="0">
              <a:solidFill>
                <a:srgbClr val="000000"/>
              </a:solidFill>
              <a:sym typeface="+mn-ea"/>
            </a:endParaRPr>
          </a:p>
        </p:txBody>
      </p:sp>
      <p:sp>
        <p:nvSpPr>
          <p:cNvPr id="7" name="Rectangle 2"/>
          <p:cNvSpPr>
            <a:spLocks noChangeArrowheads="1"/>
          </p:cNvSpPr>
          <p:nvPr/>
        </p:nvSpPr>
        <p:spPr bwMode="auto">
          <a:xfrm>
            <a:off x="668338" y="3795660"/>
            <a:ext cx="10591333" cy="1485900"/>
          </a:xfrm>
          <a:prstGeom prst="rect">
            <a:avLst/>
          </a:prstGeom>
          <a:solidFill>
            <a:schemeClr val="bg1"/>
          </a:solidFill>
          <a:ln>
            <a:noFill/>
          </a:ln>
          <a:effectLst/>
        </p:spPr>
        <p:txBody>
          <a:bodyPr vert="horz" wrap="square" lIns="0" tIns="101568" rIns="0" bIns="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l" defTabSz="914400" rtl="0" eaLnBrk="0" fontAlgn="base" latinLnBrk="0" hangingPunct="0">
              <a:lnSpc>
                <a:spcPct val="15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ea typeface="Helvetica Neue"/>
              </a:rPr>
              <a:t>       </a:t>
            </a:r>
            <a:r>
              <a:rPr kumimoji="0" lang="zh-CN" altLang="zh-CN" sz="2000" b="0" i="0" u="none" strike="noStrike" cap="none" normalizeH="0" baseline="0" dirty="0">
                <a:ln>
                  <a:noFill/>
                </a:ln>
                <a:solidFill>
                  <a:srgbClr val="000000"/>
                </a:solidFill>
                <a:effectLst/>
                <a:ea typeface="Helvetica Neue"/>
              </a:rPr>
              <a:t>如果数据集已经按照类别分好了文件夹，我们可以使用</a:t>
            </a:r>
            <a:r>
              <a:rPr kumimoji="0" lang="zh-CN" altLang="zh-CN" sz="2000" b="0" i="0" u="none" strike="noStrike" cap="none" normalizeH="0" baseline="0" dirty="0">
                <a:ln>
                  <a:noFill/>
                </a:ln>
                <a:solidFill>
                  <a:srgbClr val="000000"/>
                </a:solidFill>
                <a:effectLst/>
                <a:latin typeface="Courier New" panose="02070309020205020404" pitchFamily="49" charset="0"/>
                <a:ea typeface="Helvetica Neue"/>
                <a:cs typeface="Courier New" panose="02070309020205020404" pitchFamily="49" charset="0"/>
              </a:rPr>
              <a:t>torchvision.datasets.ImageFolder</a:t>
            </a:r>
            <a:r>
              <a:rPr kumimoji="0" lang="zh-CN" altLang="zh-CN" sz="2000" b="0" i="0" u="none" strike="noStrike" cap="none" normalizeH="0" baseline="0" dirty="0">
                <a:ln>
                  <a:noFill/>
                </a:ln>
                <a:solidFill>
                  <a:srgbClr val="000000"/>
                </a:solidFill>
                <a:effectLst/>
                <a:ea typeface="Helvetica Neue"/>
              </a:rPr>
              <a:t>类来读取数据集。</a:t>
            </a:r>
            <a:r>
              <a:rPr kumimoji="0" lang="zh-CN" altLang="zh-CN" sz="2000" b="0" i="0" u="none" strike="noStrike" cap="none" normalizeH="0" baseline="0" dirty="0">
                <a:ln>
                  <a:noFill/>
                </a:ln>
                <a:solidFill>
                  <a:srgbClr val="000000"/>
                </a:solidFill>
                <a:effectLst/>
                <a:latin typeface="Courier New" panose="02070309020205020404" pitchFamily="49" charset="0"/>
                <a:ea typeface="Helvetica Neue"/>
                <a:cs typeface="Courier New" panose="02070309020205020404" pitchFamily="49" charset="0"/>
              </a:rPr>
              <a:t>ImageFolder</a:t>
            </a:r>
            <a:r>
              <a:rPr kumimoji="0" lang="zh-CN" altLang="zh-CN" sz="2000" b="0" i="0" u="none" strike="noStrike" cap="none" normalizeH="0" baseline="0" dirty="0">
                <a:ln>
                  <a:noFill/>
                </a:ln>
                <a:solidFill>
                  <a:srgbClr val="000000"/>
                </a:solidFill>
                <a:effectLst/>
                <a:ea typeface="Helvetica Neue"/>
              </a:rPr>
              <a:t>类会自动将每个文件夹中的图像按照类别进行标记，并且支持数据增强和数据预处理等操作。</a:t>
            </a:r>
            <a:r>
              <a:rPr lang="en-US" altLang="zh-CN" sz="2000" dirty="0">
                <a:solidFill>
                  <a:srgbClr val="000000"/>
                </a:solidFill>
                <a:ea typeface="Helvetica Neue"/>
              </a:rPr>
              <a:t>       </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338" y="227114"/>
            <a:ext cx="11523662" cy="677863"/>
          </a:xfrm>
        </p:spPr>
        <p:txBody>
          <a:bodyPr/>
          <a:lstStyle/>
          <a:p>
            <a:pPr algn="l"/>
            <a:r>
              <a:rPr lang="en-US" altLang="zh-CN" dirty="0">
                <a:solidFill>
                  <a:schemeClr val="tx1"/>
                </a:solidFill>
                <a:sym typeface="+mn-ea"/>
              </a:rPr>
              <a:t>3. </a:t>
            </a:r>
            <a:r>
              <a:rPr lang="zh-CN" altLang="en-US" dirty="0">
                <a:solidFill>
                  <a:schemeClr val="tx1"/>
                </a:solidFill>
                <a:sym typeface="+mn-ea"/>
              </a:rPr>
              <a:t>训练神经网络</a:t>
            </a:r>
            <a:endParaRPr lang="zh-CN" altLang="en-US" dirty="0"/>
          </a:p>
        </p:txBody>
      </p:sp>
      <p:sp>
        <p:nvSpPr>
          <p:cNvPr id="9" name="文本框 8"/>
          <p:cNvSpPr txBox="1"/>
          <p:nvPr/>
        </p:nvSpPr>
        <p:spPr>
          <a:xfrm>
            <a:off x="668338" y="2001467"/>
            <a:ext cx="10872021" cy="4524315"/>
          </a:xfrm>
          <a:prstGeom prst="rect">
            <a:avLst/>
          </a:prstGeom>
          <a:noFill/>
        </p:spPr>
        <p:txBody>
          <a:bodyPr wrap="square">
            <a:spAutoFit/>
          </a:bodyPr>
          <a:lstStyle/>
          <a:p>
            <a:r>
              <a:rPr lang="zh-CN" altLang="en-US" dirty="0"/>
              <a:t>       自定义一个继承自torch.utils.data.Dataset的类，在该类中实现__len__和__getitem__方法。</a:t>
            </a:r>
            <a:endParaRPr lang="en-US" altLang="zh-CN" dirty="0"/>
          </a:p>
          <a:p>
            <a:r>
              <a:rPr lang="zh-CN" altLang="en-US" sz="2400" dirty="0"/>
              <a:t>class MyDataset(Dataset):</a:t>
            </a:r>
            <a:endParaRPr lang="zh-CN" altLang="en-US" sz="2400" dirty="0"/>
          </a:p>
          <a:p>
            <a:r>
              <a:rPr lang="zh-CN" altLang="en-US" sz="2400" dirty="0"/>
              <a:t>    def __init__(self, data):</a:t>
            </a:r>
            <a:endParaRPr lang="zh-CN" altLang="en-US" sz="2400" dirty="0"/>
          </a:p>
          <a:p>
            <a:r>
              <a:rPr lang="zh-CN" altLang="en-US" sz="2400" dirty="0"/>
              <a:t>        self.data = data</a:t>
            </a:r>
            <a:endParaRPr lang="zh-CN" altLang="en-US" sz="2400" dirty="0"/>
          </a:p>
          <a:p>
            <a:r>
              <a:rPr lang="zh-CN" altLang="en-US" sz="2400" dirty="0"/>
              <a:t>    </a:t>
            </a:r>
            <a:endParaRPr lang="zh-CN" altLang="en-US" sz="2400" u="sng" dirty="0"/>
          </a:p>
          <a:p>
            <a:r>
              <a:rPr lang="zh-CN" altLang="en-US" sz="2400" dirty="0"/>
              <a:t>    def __</a:t>
            </a:r>
            <a:r>
              <a:rPr lang="zh-CN" altLang="en-US" dirty="0"/>
              <a:t>len</a:t>
            </a:r>
            <a:r>
              <a:rPr lang="zh-CN" altLang="en-US" sz="2400" dirty="0"/>
              <a:t>__(self):</a:t>
            </a:r>
            <a:endParaRPr lang="zh-CN" altLang="en-US" sz="2400" dirty="0"/>
          </a:p>
          <a:p>
            <a:r>
              <a:rPr lang="zh-CN" altLang="en-US" sz="2400" dirty="0"/>
              <a:t>        return len(self.data)</a:t>
            </a:r>
            <a:endParaRPr lang="zh-CN" altLang="en-US" sz="2400" dirty="0"/>
          </a:p>
          <a:p>
            <a:r>
              <a:rPr lang="zh-CN" altLang="en-US" sz="2400" u="sng" dirty="0"/>
              <a:t>    </a:t>
            </a:r>
            <a:endParaRPr lang="zh-CN" altLang="en-US" sz="2400" u="sng" dirty="0"/>
          </a:p>
          <a:p>
            <a:r>
              <a:rPr lang="zh-CN" altLang="en-US" sz="2400" dirty="0"/>
              <a:t>    def __getitem__(self, index):</a:t>
            </a:r>
            <a:endParaRPr lang="zh-CN" altLang="en-US" sz="2400" dirty="0"/>
          </a:p>
          <a:p>
            <a:r>
              <a:rPr lang="zh-CN" altLang="en-US" sz="2400" dirty="0"/>
              <a:t>        # 返回第index个数据样本</a:t>
            </a:r>
            <a:endParaRPr lang="zh-CN" altLang="en-US" sz="2400" dirty="0"/>
          </a:p>
          <a:p>
            <a:r>
              <a:rPr lang="zh-CN" altLang="en-US" sz="2400" dirty="0"/>
              <a:t>        return self.data[index]</a:t>
            </a:r>
            <a:endParaRPr lang="zh-CN" altLang="en-US" dirty="0"/>
          </a:p>
        </p:txBody>
      </p:sp>
      <p:sp>
        <p:nvSpPr>
          <p:cNvPr id="4" name="文本框 3"/>
          <p:cNvSpPr txBox="1"/>
          <p:nvPr/>
        </p:nvSpPr>
        <p:spPr>
          <a:xfrm>
            <a:off x="668338" y="1418714"/>
            <a:ext cx="6097712" cy="461665"/>
          </a:xfrm>
          <a:prstGeom prst="rect">
            <a:avLst/>
          </a:prstGeom>
          <a:noFill/>
        </p:spPr>
        <p:txBody>
          <a:bodyPr wrap="square">
            <a:spAutoFit/>
          </a:bodyPr>
          <a:lstStyle/>
          <a:p>
            <a:r>
              <a:rPr lang="zh-CN" altLang="en-US" b="1" dirty="0">
                <a:solidFill>
                  <a:srgbClr val="000000"/>
                </a:solidFill>
              </a:rPr>
              <a:t>自定义数据集Dataset</a:t>
            </a:r>
            <a:endParaRPr lang="zh-CN" altLang="en-US" b="1" dirty="0">
              <a:solidFill>
                <a:srgbClr val="00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68338" y="1763526"/>
            <a:ext cx="10897728" cy="5078313"/>
          </a:xfrm>
          <a:prstGeom prst="rect">
            <a:avLst/>
          </a:prstGeom>
          <a:noFill/>
        </p:spPr>
        <p:txBody>
          <a:bodyPr wrap="square">
            <a:spAutoFit/>
          </a:bodyPr>
          <a:lstStyle/>
          <a:p>
            <a:r>
              <a:rPr lang="en-US" altLang="zh-CN" sz="1800" dirty="0"/>
              <a:t>import torch</a:t>
            </a:r>
            <a:endParaRPr lang="en-US" altLang="zh-CN" sz="1800" dirty="0"/>
          </a:p>
          <a:p>
            <a:r>
              <a:rPr lang="en-US" altLang="zh-CN" sz="1800" dirty="0"/>
              <a:t>from </a:t>
            </a:r>
            <a:r>
              <a:rPr lang="en-US" altLang="zh-CN" sz="1800" dirty="0" err="1"/>
              <a:t>torchvision</a:t>
            </a:r>
            <a:r>
              <a:rPr lang="en-US" altLang="zh-CN" sz="1800" dirty="0"/>
              <a:t> import transforms</a:t>
            </a:r>
            <a:endParaRPr lang="en-US" altLang="zh-CN" sz="1800" dirty="0"/>
          </a:p>
          <a:p>
            <a:r>
              <a:rPr lang="en-US" altLang="zh-CN" sz="1800" dirty="0"/>
              <a:t># </a:t>
            </a:r>
            <a:r>
              <a:rPr lang="zh-CN" altLang="en-US" sz="1800" dirty="0"/>
              <a:t>定义数据增强的方法</a:t>
            </a:r>
            <a:endParaRPr lang="zh-CN" altLang="en-US" sz="1800" dirty="0"/>
          </a:p>
          <a:p>
            <a:r>
              <a:rPr lang="en-US" altLang="zh-CN" sz="1800" dirty="0"/>
              <a:t>transform = </a:t>
            </a:r>
            <a:r>
              <a:rPr lang="en-US" altLang="zh-CN" sz="1800" dirty="0" err="1"/>
              <a:t>transforms.Compose</a:t>
            </a:r>
            <a:r>
              <a:rPr lang="en-US" altLang="zh-CN" sz="1800" dirty="0"/>
              <a:t>([</a:t>
            </a:r>
            <a:endParaRPr lang="en-US" altLang="zh-CN" sz="1800" dirty="0"/>
          </a:p>
          <a:p>
            <a:r>
              <a:rPr lang="en-US" altLang="zh-CN" sz="1800" dirty="0"/>
              <a:t>    </a:t>
            </a:r>
            <a:r>
              <a:rPr lang="en-US" altLang="zh-CN" sz="1800" dirty="0" err="1"/>
              <a:t>transforms.RandomResizedCrop</a:t>
            </a:r>
            <a:r>
              <a:rPr lang="en-US" altLang="zh-CN" sz="1800" dirty="0"/>
              <a:t>(224), # </a:t>
            </a:r>
            <a:r>
              <a:rPr lang="zh-CN" altLang="en-US" sz="1800" dirty="0"/>
              <a:t>随机裁剪</a:t>
            </a:r>
            <a:endParaRPr lang="zh-CN" altLang="en-US" sz="1800" dirty="0"/>
          </a:p>
          <a:p>
            <a:r>
              <a:rPr lang="zh-CN" altLang="en-US" sz="1800" dirty="0"/>
              <a:t>    </a:t>
            </a:r>
            <a:r>
              <a:rPr lang="en-US" altLang="zh-CN" sz="1800" dirty="0" err="1"/>
              <a:t>transforms.RandomHorizontalFlip</a:t>
            </a:r>
            <a:r>
              <a:rPr lang="en-US" altLang="zh-CN" sz="1800" dirty="0"/>
              <a:t>(),      # </a:t>
            </a:r>
            <a:r>
              <a:rPr lang="zh-CN" altLang="en-US" sz="1800" dirty="0"/>
              <a:t>随机翻转</a:t>
            </a:r>
            <a:endParaRPr lang="zh-CN" altLang="en-US" sz="1800" dirty="0"/>
          </a:p>
          <a:p>
            <a:r>
              <a:rPr lang="zh-CN" altLang="en-US" sz="1800" dirty="0"/>
              <a:t>    </a:t>
            </a:r>
            <a:r>
              <a:rPr lang="en-US" altLang="zh-CN" sz="1800" dirty="0" err="1"/>
              <a:t>transforms.ColorJitter</a:t>
            </a:r>
            <a:r>
              <a:rPr lang="en-US" altLang="zh-CN" sz="1800" dirty="0"/>
              <a:t>(brightness=0.3, contrast=0.3, saturation=0.3, hue=0.3), # </a:t>
            </a:r>
            <a:r>
              <a:rPr lang="zh-CN" altLang="en-US" sz="1800" dirty="0"/>
              <a:t>随机改变颜色</a:t>
            </a:r>
            <a:endParaRPr lang="zh-CN" altLang="en-US" sz="1800" dirty="0"/>
          </a:p>
          <a:p>
            <a:r>
              <a:rPr lang="zh-CN" altLang="en-US" sz="1800" dirty="0"/>
              <a:t>    </a:t>
            </a:r>
            <a:r>
              <a:rPr lang="en-US" altLang="zh-CN" sz="1800" dirty="0" err="1"/>
              <a:t>transforms.RandomRotation</a:t>
            </a:r>
            <a:r>
              <a:rPr lang="en-US" altLang="zh-CN" sz="1800" dirty="0"/>
              <a:t>(30),          # </a:t>
            </a:r>
            <a:r>
              <a:rPr lang="zh-CN" altLang="en-US" sz="1800" dirty="0"/>
              <a:t>随机旋转</a:t>
            </a:r>
            <a:endParaRPr lang="zh-CN" altLang="en-US" sz="1800" dirty="0"/>
          </a:p>
          <a:p>
            <a:r>
              <a:rPr lang="zh-CN" altLang="en-US" sz="1800" dirty="0"/>
              <a:t>    </a:t>
            </a:r>
            <a:r>
              <a:rPr lang="en-US" altLang="zh-CN" sz="1800" dirty="0" err="1"/>
              <a:t>transforms.ToTensor</a:t>
            </a:r>
            <a:r>
              <a:rPr lang="en-US" altLang="zh-CN" sz="1800" dirty="0"/>
              <a:t>(),                           # </a:t>
            </a:r>
            <a:r>
              <a:rPr lang="zh-CN" altLang="en-US" sz="1800" dirty="0"/>
              <a:t>转换为</a:t>
            </a:r>
            <a:r>
              <a:rPr lang="en-US" altLang="zh-CN" sz="1800" dirty="0"/>
              <a:t>Tensor</a:t>
            </a:r>
            <a:r>
              <a:rPr lang="zh-CN" altLang="en-US" sz="1800" dirty="0"/>
              <a:t>类型</a:t>
            </a:r>
            <a:endParaRPr lang="zh-CN" altLang="en-US" sz="1800" dirty="0"/>
          </a:p>
          <a:p>
            <a:r>
              <a:rPr lang="zh-CN" altLang="en-US" sz="1800" dirty="0"/>
              <a:t>    </a:t>
            </a:r>
            <a:r>
              <a:rPr lang="en-US" altLang="zh-CN" sz="1800" dirty="0" err="1"/>
              <a:t>transforms.Normalize</a:t>
            </a:r>
            <a:r>
              <a:rPr lang="en-US" altLang="zh-CN" sz="1800" dirty="0"/>
              <a:t>(mean=[0.485, 0.456, 0.406], std=[0.229, 0.224, 0.225])  # </a:t>
            </a:r>
            <a:r>
              <a:rPr lang="zh-CN" altLang="en-US" sz="1800" dirty="0"/>
              <a:t>标准化</a:t>
            </a:r>
            <a:endParaRPr lang="zh-CN" altLang="en-US" sz="1800" dirty="0"/>
          </a:p>
          <a:p>
            <a:r>
              <a:rPr lang="en-US" altLang="zh-CN" sz="1800" dirty="0"/>
              <a:t>])</a:t>
            </a:r>
            <a:endParaRPr lang="en-US" altLang="zh-CN" sz="1800" dirty="0"/>
          </a:p>
          <a:p>
            <a:r>
              <a:rPr lang="en-US" altLang="zh-CN" sz="1800" dirty="0"/>
              <a:t># </a:t>
            </a:r>
            <a:r>
              <a:rPr lang="zh-CN" altLang="en-US" sz="1800" dirty="0"/>
              <a:t>加载图像数据</a:t>
            </a:r>
            <a:endParaRPr lang="zh-CN" altLang="en-US" sz="1800" dirty="0"/>
          </a:p>
          <a:p>
            <a:r>
              <a:rPr lang="en-US" altLang="zh-CN" sz="1800" dirty="0" err="1"/>
              <a:t>img</a:t>
            </a:r>
            <a:r>
              <a:rPr lang="en-US" altLang="zh-CN" sz="1800" dirty="0"/>
              <a:t> = </a:t>
            </a:r>
            <a:r>
              <a:rPr lang="en-US" altLang="zh-CN" sz="1800" dirty="0" err="1"/>
              <a:t>Image.open</a:t>
            </a:r>
            <a:r>
              <a:rPr lang="en-US" altLang="zh-CN" sz="1800" dirty="0"/>
              <a:t>('image.jpg').convert('RGB')</a:t>
            </a:r>
            <a:endParaRPr lang="en-US" altLang="zh-CN" sz="1800" dirty="0"/>
          </a:p>
          <a:p>
            <a:r>
              <a:rPr lang="en-US" altLang="zh-CN" sz="1800" dirty="0"/>
              <a:t># </a:t>
            </a:r>
            <a:r>
              <a:rPr lang="zh-CN" altLang="en-US" sz="1800" dirty="0"/>
              <a:t>可以对图像进行数据增强</a:t>
            </a:r>
            <a:endParaRPr lang="zh-CN" altLang="en-US" sz="1800" dirty="0"/>
          </a:p>
          <a:p>
            <a:r>
              <a:rPr lang="en-US" altLang="zh-CN" sz="1800" dirty="0" err="1"/>
              <a:t>img_aug</a:t>
            </a:r>
            <a:r>
              <a:rPr lang="en-US" altLang="zh-CN" sz="1800" dirty="0"/>
              <a:t> = transform(</a:t>
            </a:r>
            <a:r>
              <a:rPr lang="en-US" altLang="zh-CN" sz="1800" dirty="0" err="1"/>
              <a:t>img</a:t>
            </a:r>
            <a:r>
              <a:rPr lang="en-US" altLang="zh-CN" sz="1800" dirty="0"/>
              <a:t>)</a:t>
            </a:r>
            <a:endParaRPr lang="en-US" altLang="zh-CN" sz="1800" dirty="0"/>
          </a:p>
          <a:p>
            <a:r>
              <a:rPr lang="en-US" altLang="zh-CN" sz="1800" dirty="0"/>
              <a:t># </a:t>
            </a:r>
            <a:r>
              <a:rPr lang="zh-CN" altLang="en-US" sz="1800" dirty="0"/>
              <a:t>也可以将数据增强的过程添加到数据集的加载器中，进行批量的数据增强。</a:t>
            </a:r>
            <a:endParaRPr lang="zh-CN" altLang="en-US" sz="1800" dirty="0"/>
          </a:p>
          <a:p>
            <a:r>
              <a:rPr lang="en-US" altLang="zh-CN" sz="1800" dirty="0"/>
              <a:t>dataset = </a:t>
            </a:r>
            <a:r>
              <a:rPr lang="en-US" altLang="zh-CN" sz="1800" dirty="0" err="1"/>
              <a:t>datasets.ImageFolder</a:t>
            </a:r>
            <a:r>
              <a:rPr lang="en-US" altLang="zh-CN" sz="1800" dirty="0"/>
              <a:t>('data', transform=transform)</a:t>
            </a:r>
            <a:endParaRPr lang="en-US" altLang="zh-CN" sz="1800" dirty="0"/>
          </a:p>
          <a:p>
            <a:r>
              <a:rPr lang="en-US" altLang="zh-CN" sz="1800" dirty="0" err="1"/>
              <a:t>dataloader</a:t>
            </a:r>
            <a:r>
              <a:rPr lang="en-US" altLang="zh-CN" sz="1800" dirty="0"/>
              <a:t> = </a:t>
            </a:r>
            <a:r>
              <a:rPr lang="en-US" altLang="zh-CN" sz="1800" dirty="0" err="1"/>
              <a:t>torch.utils.data.DataLoader</a:t>
            </a:r>
            <a:r>
              <a:rPr lang="en-US" altLang="zh-CN" sz="1800" dirty="0"/>
              <a:t>(dataset, </a:t>
            </a:r>
            <a:r>
              <a:rPr lang="en-US" altLang="zh-CN" sz="1800" dirty="0" err="1"/>
              <a:t>batch_size</a:t>
            </a:r>
            <a:r>
              <a:rPr lang="en-US" altLang="zh-CN" sz="1800" dirty="0"/>
              <a:t>=32, shuffle=True,</a:t>
            </a:r>
            <a:r>
              <a:rPr lang="zh-CN" altLang="en-US" sz="1800" dirty="0"/>
              <a:t> </a:t>
            </a:r>
            <a:r>
              <a:rPr lang="en-US" altLang="zh-CN" sz="1800" dirty="0" err="1"/>
              <a:t>num_workers</a:t>
            </a:r>
            <a:r>
              <a:rPr lang="en-US" altLang="zh-CN" sz="1800" dirty="0"/>
              <a:t>=4)</a:t>
            </a:r>
            <a:endParaRPr lang="zh-CN" altLang="en-US" sz="1800" dirty="0"/>
          </a:p>
        </p:txBody>
      </p:sp>
      <p:sp>
        <p:nvSpPr>
          <p:cNvPr id="2" name="标题 1"/>
          <p:cNvSpPr>
            <a:spLocks noGrp="1"/>
          </p:cNvSpPr>
          <p:nvPr>
            <p:ph type="title"/>
          </p:nvPr>
        </p:nvSpPr>
        <p:spPr>
          <a:xfrm>
            <a:off x="668338" y="227114"/>
            <a:ext cx="11523662" cy="677863"/>
          </a:xfrm>
        </p:spPr>
        <p:txBody>
          <a:bodyPr/>
          <a:lstStyle/>
          <a:p>
            <a:pPr algn="l"/>
            <a:r>
              <a:rPr lang="en-US" altLang="zh-CN" dirty="0">
                <a:solidFill>
                  <a:schemeClr val="tx1"/>
                </a:solidFill>
                <a:sym typeface="+mn-ea"/>
              </a:rPr>
              <a:t>3. </a:t>
            </a:r>
            <a:r>
              <a:rPr lang="zh-CN" altLang="en-US" dirty="0">
                <a:solidFill>
                  <a:schemeClr val="tx1"/>
                </a:solidFill>
                <a:sym typeface="+mn-ea"/>
              </a:rPr>
              <a:t>训练神经网络</a:t>
            </a:r>
            <a:endParaRPr lang="zh-CN" altLang="en-US" dirty="0"/>
          </a:p>
        </p:txBody>
      </p:sp>
      <p:sp>
        <p:nvSpPr>
          <p:cNvPr id="7" name="文本框 6"/>
          <p:cNvSpPr txBox="1"/>
          <p:nvPr/>
        </p:nvSpPr>
        <p:spPr>
          <a:xfrm>
            <a:off x="668338" y="1301861"/>
            <a:ext cx="6096000" cy="461665"/>
          </a:xfrm>
          <a:prstGeom prst="rect">
            <a:avLst/>
          </a:prstGeom>
          <a:noFill/>
        </p:spPr>
        <p:txBody>
          <a:bodyPr wrap="square">
            <a:spAutoFit/>
          </a:bodyPr>
          <a:lstStyle/>
          <a:p>
            <a:r>
              <a:rPr lang="zh-CN" altLang="en-US" sz="2400" b="1" dirty="0">
                <a:latin typeface="+mj-lt"/>
                <a:ea typeface="+mj-ea"/>
                <a:cs typeface="+mj-cs"/>
              </a:rPr>
              <a:t>数据增强的</a:t>
            </a:r>
            <a:r>
              <a:rPr lang="en-US" altLang="zh-CN" sz="2400" b="1" dirty="0" err="1">
                <a:latin typeface="+mj-lt"/>
                <a:ea typeface="+mj-ea"/>
                <a:cs typeface="+mj-cs"/>
              </a:rPr>
              <a:t>PyTorch</a:t>
            </a:r>
            <a:r>
              <a:rPr lang="zh-CN" altLang="en-US" sz="2400" b="1" dirty="0">
                <a:latin typeface="+mj-lt"/>
                <a:ea typeface="+mj-ea"/>
                <a:cs typeface="+mj-cs"/>
              </a:rPr>
              <a:t>实现</a:t>
            </a:r>
            <a:endParaRPr lang="zh-CN" altLang="en-US" sz="2400" b="1" dirty="0">
              <a:latin typeface="+mj-lt"/>
              <a:ea typeface="+mj-ea"/>
              <a:cs typeface="+mj-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t>4.</a:t>
            </a:r>
            <a:r>
              <a:rPr lang="zh-CN" altLang="en-US" dirty="0"/>
              <a:t>全连接模型</a:t>
            </a:r>
            <a:endParaRPr lang="zh-CN" altLang="en-US" dirty="0">
              <a:solidFill>
                <a:schemeClr val="tx1"/>
              </a:solidFill>
            </a:endParaRPr>
          </a:p>
        </p:txBody>
      </p:sp>
      <p:sp>
        <p:nvSpPr>
          <p:cNvPr id="6" name="对角圆角矩形 6"/>
          <p:cNvSpPr/>
          <p:nvPr/>
        </p:nvSpPr>
        <p:spPr>
          <a:xfrm>
            <a:off x="2297135" y="4650662"/>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3" name="TextBox 6"/>
          <p:cNvSpPr txBox="1">
            <a:spLocks noChangeArrowheads="1"/>
          </p:cNvSpPr>
          <p:nvPr/>
        </p:nvSpPr>
        <p:spPr bwMode="auto">
          <a:xfrm>
            <a:off x="2986634" y="2506267"/>
            <a:ext cx="6527236"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eaLnBrk="1" hangingPunct="1">
              <a:defRPr sz="3600">
                <a:latin typeface="Impact" panose="020B0806030902050204" pitchFamily="34" charset="0"/>
              </a:defRPr>
            </a:lvl1pPr>
            <a:lvl2pPr marL="742950" indent="-285750">
              <a:defRPr>
                <a:latin typeface="等线" panose="02010600030101010101" charset="-122"/>
                <a:ea typeface="宋体" panose="02010600030101010101" pitchFamily="2" charset="-122"/>
              </a:defRPr>
            </a:lvl2pPr>
            <a:lvl3pPr marL="1143000" indent="-228600">
              <a:defRPr>
                <a:latin typeface="等线" panose="02010600030101010101" charset="-122"/>
                <a:ea typeface="宋体" panose="02010600030101010101" pitchFamily="2" charset="-122"/>
              </a:defRPr>
            </a:lvl3pPr>
            <a:lvl4pPr marL="1600200" indent="-228600">
              <a:defRPr>
                <a:latin typeface="等线" panose="02010600030101010101" charset="-122"/>
                <a:ea typeface="宋体" panose="02010600030101010101" pitchFamily="2" charset="-122"/>
              </a:defRPr>
            </a:lvl4pPr>
            <a:lvl5pPr marL="2057400" indent="-228600">
              <a:defRPr>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9pPr>
          </a:lstStyle>
          <a:p>
            <a:r>
              <a:rPr lang="en-US" altLang="zh-CN" b="1" dirty="0">
                <a:solidFill>
                  <a:schemeClr val="tx1"/>
                </a:solidFill>
              </a:rPr>
              <a:t>01    </a:t>
            </a:r>
            <a:r>
              <a:rPr lang="zh-CN" altLang="en-US" dirty="0">
                <a:solidFill>
                  <a:schemeClr val="tx1"/>
                </a:solidFill>
                <a:sym typeface="+mn-ea"/>
              </a:rPr>
              <a:t>神经网络的基本概念</a:t>
            </a:r>
            <a:endParaRPr lang="zh-CN" altLang="en-US" dirty="0">
              <a:solidFill>
                <a:schemeClr val="tx1"/>
              </a:solidFill>
              <a:sym typeface="+mn-ea"/>
            </a:endParaRPr>
          </a:p>
        </p:txBody>
      </p:sp>
      <p:sp>
        <p:nvSpPr>
          <p:cNvPr id="7" name="TextBox 10"/>
          <p:cNvSpPr txBox="1">
            <a:spLocks noChangeArrowheads="1"/>
          </p:cNvSpPr>
          <p:nvPr/>
        </p:nvSpPr>
        <p:spPr bwMode="auto">
          <a:xfrm>
            <a:off x="2995295" y="4690745"/>
            <a:ext cx="365188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04    </a:t>
            </a:r>
            <a:r>
              <a:rPr lang="zh-CN" altLang="en-US" sz="3600" dirty="0">
                <a:solidFill>
                  <a:schemeClr val="bg1"/>
                </a:solidFill>
                <a:latin typeface="Impact" panose="020B0806030902050204" pitchFamily="34" charset="0"/>
                <a:ea typeface="微软雅黑" panose="020B0503020204020204" pitchFamily="34" charset="-122"/>
                <a:sym typeface="+mn-ea"/>
              </a:rPr>
              <a:t>全连接模型</a:t>
            </a:r>
            <a:endParaRPr lang="zh-CN" altLang="en-US" sz="3600" dirty="0">
              <a:solidFill>
                <a:schemeClr val="bg1"/>
              </a:solidFill>
              <a:latin typeface="Impact" panose="020B0806030902050204" pitchFamily="34" charset="0"/>
              <a:ea typeface="微软雅黑" panose="020B0503020204020204" pitchFamily="34" charset="-122"/>
              <a:sym typeface="+mn-ea"/>
            </a:endParaRPr>
          </a:p>
        </p:txBody>
      </p:sp>
      <p:sp>
        <p:nvSpPr>
          <p:cNvPr id="8" name="TextBox 10"/>
          <p:cNvSpPr txBox="1">
            <a:spLocks noChangeArrowheads="1"/>
          </p:cNvSpPr>
          <p:nvPr/>
        </p:nvSpPr>
        <p:spPr bwMode="auto">
          <a:xfrm>
            <a:off x="2980055" y="3254375"/>
            <a:ext cx="394779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pitchFamily="34" charset="-122"/>
              </a:rPr>
              <a:t>02    </a:t>
            </a:r>
            <a:r>
              <a:rPr lang="zh-CN" altLang="zh-CN" sz="3600" dirty="0">
                <a:solidFill>
                  <a:schemeClr val="tx1"/>
                </a:solidFill>
                <a:latin typeface="Impact" panose="020B0806030902050204" pitchFamily="34" charset="0"/>
                <a:ea typeface="微软雅黑" panose="020B0503020204020204" pitchFamily="34" charset="-122"/>
                <a:sym typeface="+mn-ea"/>
              </a:rPr>
              <a:t>定义</a:t>
            </a:r>
            <a:r>
              <a:rPr lang="zh-CN" altLang="en-US" sz="3600" dirty="0">
                <a:solidFill>
                  <a:schemeClr val="tx1"/>
                </a:solidFill>
                <a:latin typeface="Impact" panose="020B0806030902050204" pitchFamily="34" charset="0"/>
                <a:ea typeface="微软雅黑" panose="020B0503020204020204" pitchFamily="34" charset="-122"/>
                <a:sym typeface="+mn-ea"/>
              </a:rPr>
              <a:t>神经网络</a:t>
            </a:r>
            <a:endParaRPr lang="zh-CN" altLang="en-US" sz="3600" dirty="0">
              <a:solidFill>
                <a:schemeClr val="tx1"/>
              </a:solidFill>
              <a:latin typeface="Impact" panose="020B0806030902050204" pitchFamily="34" charset="0"/>
              <a:ea typeface="微软雅黑" panose="020B0503020204020204" pitchFamily="34" charset="-122"/>
              <a:sym typeface="+mn-ea"/>
            </a:endParaRPr>
          </a:p>
        </p:txBody>
      </p:sp>
      <p:sp>
        <p:nvSpPr>
          <p:cNvPr id="9" name="TextBox 11"/>
          <p:cNvSpPr txBox="1">
            <a:spLocks noChangeArrowheads="1"/>
          </p:cNvSpPr>
          <p:nvPr/>
        </p:nvSpPr>
        <p:spPr bwMode="auto">
          <a:xfrm>
            <a:off x="2980055" y="4004945"/>
            <a:ext cx="379730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pitchFamily="34" charset="-122"/>
              </a:rPr>
              <a:t>03    </a:t>
            </a:r>
            <a:r>
              <a:rPr lang="zh-CN" altLang="en-US" sz="3600" dirty="0">
                <a:solidFill>
                  <a:schemeClr val="tx1"/>
                </a:solidFill>
                <a:latin typeface="Impact" panose="020B0806030902050204" pitchFamily="34" charset="0"/>
                <a:ea typeface="微软雅黑" panose="020B0503020204020204" pitchFamily="34" charset="-122"/>
                <a:sym typeface="+mn-ea"/>
              </a:rPr>
              <a:t>训练神经网络</a:t>
            </a:r>
            <a:endParaRPr lang="zh-CN" altLang="en-US" sz="3600" dirty="0">
              <a:solidFill>
                <a:schemeClr val="tx1"/>
              </a:solidFill>
              <a:latin typeface="Impact" panose="020B0806030902050204" pitchFamily="34" charset="0"/>
              <a:ea typeface="微软雅黑" panose="020B0503020204020204" pitchFamily="34" charset="-122"/>
              <a:sym typeface="+mn-ea"/>
            </a:endParaRPr>
          </a:p>
        </p:txBody>
      </p:sp>
    </p:spTree>
  </p:cSld>
  <p:clrMapOvr>
    <a:masterClrMapping/>
  </p:clrMapOvr>
  <p:transition advTm="8005"/>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ym typeface="+mn-ea"/>
              </a:rPr>
              <a:t>4.</a:t>
            </a:r>
            <a:r>
              <a:rPr lang="zh-CN" altLang="en-US" dirty="0">
                <a:sym typeface="+mn-ea"/>
              </a:rPr>
              <a:t>全连接模型</a:t>
            </a:r>
            <a:endParaRPr lang="zh-CN" altLang="en-US" dirty="0">
              <a:solidFill>
                <a:schemeClr val="tx1"/>
              </a:solidFill>
            </a:endParaRPr>
          </a:p>
        </p:txBody>
      </p:sp>
      <p:sp>
        <p:nvSpPr>
          <p:cNvPr id="3" name="矩形 2"/>
          <p:cNvSpPr/>
          <p:nvPr/>
        </p:nvSpPr>
        <p:spPr>
          <a:xfrm>
            <a:off x="668338" y="1490008"/>
            <a:ext cx="10851000" cy="1607620"/>
          </a:xfrm>
          <a:prstGeom prst="rect">
            <a:avLst/>
          </a:prstGeom>
        </p:spPr>
        <p:txBody>
          <a:bodyPr wrap="square">
            <a:spAutoFit/>
          </a:bodyPr>
          <a:lstStyle/>
          <a:p>
            <a:pPr marL="0" marR="0" algn="l">
              <a:lnSpc>
                <a:spcPts val="3000"/>
              </a:lnSpc>
            </a:pPr>
            <a:r>
              <a:rPr lang="zh-CN" altLang="en-US" dirty="0">
                <a:effectLst/>
              </a:rPr>
              <a:t>       </a:t>
            </a:r>
            <a:r>
              <a:rPr lang="zh-CN" altLang="en-US" sz="2000" dirty="0">
                <a:effectLst/>
              </a:rPr>
              <a:t>全连接神经网络（</a:t>
            </a:r>
            <a:r>
              <a:rPr lang="en-US" altLang="zh-CN" sz="2000" dirty="0">
                <a:effectLst/>
              </a:rPr>
              <a:t>Fully Connected Neural Network</a:t>
            </a:r>
            <a:r>
              <a:rPr lang="zh-CN" altLang="en-US" sz="2000" dirty="0">
                <a:effectLst/>
              </a:rPr>
              <a:t>，简称</a:t>
            </a:r>
            <a:r>
              <a:rPr lang="en-US" altLang="zh-CN" sz="2000" dirty="0">
                <a:effectLst/>
              </a:rPr>
              <a:t>FCNN</a:t>
            </a:r>
            <a:r>
              <a:rPr lang="zh-CN" altLang="en-US" sz="2000" dirty="0">
                <a:effectLst/>
              </a:rPr>
              <a:t>或简称为全连接层）是深度学习中最为基础和核心的模型之一。全连接神经网络的基本特性是每一层的神经元与其前一层的所有神经元相连接，这种全连接的特性使得网络可以进行复杂的特征抽取和非线性变换，从而使模型具备较强的表达能力。</a:t>
            </a:r>
            <a:endParaRPr lang="zh-CN" altLang="en-US" sz="2000" dirty="0">
              <a:effectLst/>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89030" y="3097628"/>
            <a:ext cx="4809615" cy="3740811"/>
          </a:xfrm>
          <a:prstGeom prst="rect">
            <a:avLst/>
          </a:prstGeom>
        </p:spPr>
      </p:pic>
    </p:spTree>
  </p:cSld>
  <p:clrMapOvr>
    <a:masterClrMapping/>
  </p:clrMapOvr>
  <p:transition advTm="8005"/>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ym typeface="+mn-ea"/>
              </a:rPr>
              <a:t>4.</a:t>
            </a:r>
            <a:r>
              <a:rPr lang="zh-CN" altLang="en-US" dirty="0">
                <a:sym typeface="+mn-ea"/>
              </a:rPr>
              <a:t>全连接模型</a:t>
            </a:r>
            <a:endParaRPr lang="zh-CN" altLang="en-US" dirty="0">
              <a:solidFill>
                <a:schemeClr val="tx1"/>
              </a:solidFill>
            </a:endParaRPr>
          </a:p>
        </p:txBody>
      </p:sp>
      <p:sp>
        <p:nvSpPr>
          <p:cNvPr id="3" name="矩形 2"/>
          <p:cNvSpPr/>
          <p:nvPr/>
        </p:nvSpPr>
        <p:spPr>
          <a:xfrm>
            <a:off x="668655" y="1489710"/>
            <a:ext cx="2981325" cy="460375"/>
          </a:xfrm>
          <a:prstGeom prst="rect">
            <a:avLst/>
          </a:prstGeom>
        </p:spPr>
        <p:txBody>
          <a:bodyPr wrap="square">
            <a:spAutoFit/>
          </a:bodyPr>
          <a:lstStyle/>
          <a:p>
            <a:r>
              <a:rPr lang="zh-CN" altLang="en-US" b="1" dirty="0">
                <a:solidFill>
                  <a:srgbClr val="4D4D4D"/>
                </a:solidFill>
                <a:effectLst/>
              </a:rPr>
              <a:t>全连接模型的优点</a:t>
            </a:r>
            <a:endParaRPr lang="zh-CN" altLang="en-US" b="1" dirty="0"/>
          </a:p>
        </p:txBody>
      </p:sp>
      <p:sp>
        <p:nvSpPr>
          <p:cNvPr id="5" name="文本框 4"/>
          <p:cNvSpPr txBox="1"/>
          <p:nvPr/>
        </p:nvSpPr>
        <p:spPr>
          <a:xfrm>
            <a:off x="668339" y="2368554"/>
            <a:ext cx="10850999" cy="2345770"/>
          </a:xfrm>
          <a:prstGeom prst="rect">
            <a:avLst/>
          </a:prstGeom>
          <a:noFill/>
        </p:spPr>
        <p:txBody>
          <a:bodyPr wrap="square">
            <a:spAutoFit/>
          </a:bodyPr>
          <a:lstStyle/>
          <a:p>
            <a:pPr marL="342900" marR="0" lvl="1" indent="-342900">
              <a:lnSpc>
                <a:spcPct val="150000"/>
              </a:lnSpc>
              <a:buFont typeface="Arial" panose="020B0604020202020204" pitchFamily="34" charset="0"/>
              <a:buChar char="•"/>
            </a:pPr>
            <a:r>
              <a:rPr lang="zh-CN" altLang="en-US" sz="2000" b="1" dirty="0">
                <a:effectLst/>
              </a:rPr>
              <a:t>通用性强</a:t>
            </a:r>
            <a:r>
              <a:rPr lang="zh-CN" altLang="en-US" sz="2000" dirty="0">
                <a:solidFill>
                  <a:srgbClr val="4D4D4D"/>
                </a:solidFill>
                <a:effectLst/>
              </a:rPr>
              <a:t>：全连接神经网络具备非常强的通用性，在理论上可以逼近任意的复杂函数。因此，几乎可以应用在任何需要学习复杂映射关系的任务上。</a:t>
            </a:r>
            <a:endParaRPr lang="en-US" altLang="zh-CN" sz="2000" dirty="0">
              <a:solidFill>
                <a:srgbClr val="4D4D4D"/>
              </a:solidFill>
            </a:endParaRPr>
          </a:p>
          <a:p>
            <a:pPr marL="342900" marR="0" lvl="1" indent="-342900">
              <a:lnSpc>
                <a:spcPct val="150000"/>
              </a:lnSpc>
              <a:buFont typeface="Arial" panose="020B0604020202020204" pitchFamily="34" charset="0"/>
              <a:buChar char="•"/>
            </a:pPr>
            <a:r>
              <a:rPr lang="zh-CN" altLang="en-US" sz="2000" b="1" dirty="0">
                <a:effectLst/>
              </a:rPr>
              <a:t>适应多种任务</a:t>
            </a:r>
            <a:r>
              <a:rPr lang="zh-CN" altLang="en-US" sz="2000" dirty="0">
                <a:solidFill>
                  <a:srgbClr val="4D4D4D"/>
                </a:solidFill>
                <a:effectLst/>
              </a:rPr>
              <a:t>：它适用于回归、分类等多种机器学习任务，并且在很多情况下可以通过调整网络的结构来适应不同的数据和应用场景。</a:t>
            </a:r>
            <a:endParaRPr lang="zh-CN" altLang="en-US" sz="2000" dirty="0">
              <a:effectLst/>
            </a:endParaRPr>
          </a:p>
          <a:p>
            <a:pPr marL="342900" marR="0" lvl="1" indent="-342900">
              <a:lnSpc>
                <a:spcPct val="150000"/>
              </a:lnSpc>
              <a:buFont typeface="Arial" panose="020B0604020202020204" pitchFamily="34" charset="0"/>
              <a:buChar char="•"/>
            </a:pPr>
            <a:r>
              <a:rPr lang="zh-CN" altLang="en-US" sz="2000" b="1" dirty="0">
                <a:effectLst/>
              </a:rPr>
              <a:t>易于实现</a:t>
            </a:r>
            <a:r>
              <a:rPr lang="zh-CN" altLang="en-US" sz="2000" dirty="0">
                <a:solidFill>
                  <a:srgbClr val="4D4D4D"/>
                </a:solidFill>
                <a:effectLst/>
              </a:rPr>
              <a:t>：全连接神经网络的实现比较简单，计算步骤清晰明了，适合初学者上手学习。</a:t>
            </a:r>
            <a:endParaRPr lang="zh-CN" altLang="en-US" sz="2000" dirty="0">
              <a:effectLst/>
            </a:endParaRPr>
          </a:p>
        </p:txBody>
      </p:sp>
    </p:spTree>
  </p:cSld>
  <p:clrMapOvr>
    <a:masterClrMapping/>
  </p:clrMapOvr>
  <p:transition advTm="8005"/>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ym typeface="+mn-ea"/>
              </a:rPr>
              <a:t>4.</a:t>
            </a:r>
            <a:r>
              <a:rPr lang="zh-CN" altLang="en-US" dirty="0">
                <a:sym typeface="+mn-ea"/>
              </a:rPr>
              <a:t>全连接模型</a:t>
            </a:r>
            <a:endParaRPr lang="zh-CN" altLang="en-US" dirty="0">
              <a:solidFill>
                <a:schemeClr val="tx1"/>
              </a:solidFill>
            </a:endParaRPr>
          </a:p>
        </p:txBody>
      </p:sp>
      <p:sp>
        <p:nvSpPr>
          <p:cNvPr id="3" name="矩形 2"/>
          <p:cNvSpPr/>
          <p:nvPr/>
        </p:nvSpPr>
        <p:spPr>
          <a:xfrm>
            <a:off x="668655" y="1489710"/>
            <a:ext cx="3796665" cy="460375"/>
          </a:xfrm>
          <a:prstGeom prst="rect">
            <a:avLst/>
          </a:prstGeom>
        </p:spPr>
        <p:txBody>
          <a:bodyPr wrap="square">
            <a:spAutoFit/>
          </a:bodyPr>
          <a:lstStyle/>
          <a:p>
            <a:r>
              <a:rPr lang="zh-CN" altLang="en-US" b="1" dirty="0">
                <a:solidFill>
                  <a:srgbClr val="4D4D4D"/>
                </a:solidFill>
                <a:effectLst/>
              </a:rPr>
              <a:t>全连接神经网络的缺点</a:t>
            </a:r>
            <a:endParaRPr lang="zh-CN" altLang="en-US" b="1" dirty="0"/>
          </a:p>
        </p:txBody>
      </p:sp>
      <p:sp>
        <p:nvSpPr>
          <p:cNvPr id="5" name="文本框 4"/>
          <p:cNvSpPr txBox="1"/>
          <p:nvPr/>
        </p:nvSpPr>
        <p:spPr>
          <a:xfrm>
            <a:off x="668339" y="2390472"/>
            <a:ext cx="10850999" cy="3730765"/>
          </a:xfrm>
          <a:prstGeom prst="rect">
            <a:avLst/>
          </a:prstGeom>
          <a:noFill/>
        </p:spPr>
        <p:txBody>
          <a:bodyPr wrap="square">
            <a:spAutoFit/>
          </a:bodyPr>
          <a:lstStyle/>
          <a:p>
            <a:pPr marL="342900" marR="0" lvl="1" indent="-342900">
              <a:lnSpc>
                <a:spcPct val="150000"/>
              </a:lnSpc>
              <a:buFont typeface="Arial" panose="020B0604020202020204" pitchFamily="34" charset="0"/>
              <a:buChar char="•"/>
            </a:pPr>
            <a:r>
              <a:rPr lang="zh-CN" altLang="en-US" sz="2000" b="1" dirty="0">
                <a:effectLst/>
              </a:rPr>
              <a:t>参数多，计算复杂度高</a:t>
            </a:r>
            <a:r>
              <a:rPr lang="zh-CN" altLang="en-US" sz="2000" dirty="0">
                <a:solidFill>
                  <a:srgbClr val="4D4D4D"/>
                </a:solidFill>
                <a:effectLst/>
              </a:rPr>
              <a:t>：全连接神经网络中的每一层神经元与前一层的所有神经元相连，这导致网络的参数数量非常庞大。因此，计算复杂度高，训练时间长，特别是在输入维度较高的情况下。</a:t>
            </a:r>
            <a:endParaRPr lang="en-US" altLang="zh-CN" sz="2000" dirty="0">
              <a:solidFill>
                <a:srgbClr val="4D4D4D"/>
              </a:solidFill>
            </a:endParaRPr>
          </a:p>
          <a:p>
            <a:pPr marL="342900" marR="0" lvl="1" indent="-342900">
              <a:lnSpc>
                <a:spcPct val="150000"/>
              </a:lnSpc>
              <a:buFont typeface="Arial" panose="020B0604020202020204" pitchFamily="34" charset="0"/>
              <a:buChar char="•"/>
            </a:pPr>
            <a:r>
              <a:rPr lang="zh-CN" altLang="en-US" sz="2000" b="1" dirty="0">
                <a:effectLst/>
              </a:rPr>
              <a:t>容易过拟合</a:t>
            </a:r>
            <a:r>
              <a:rPr lang="zh-CN" altLang="en-US" sz="2000" dirty="0">
                <a:solidFill>
                  <a:srgbClr val="4D4D4D"/>
                </a:solidFill>
                <a:effectLst/>
              </a:rPr>
              <a:t>：由于全连接神经网络的参数非常多，在训练样本不足的情况下，模型很容易记住训练集的细节而无法很好地推广到测试集，从而产生过拟合现象。</a:t>
            </a:r>
            <a:endParaRPr lang="en-US" altLang="zh-CN" sz="2000" dirty="0">
              <a:solidFill>
                <a:srgbClr val="4D4D4D"/>
              </a:solidFill>
              <a:effectLst/>
            </a:endParaRPr>
          </a:p>
          <a:p>
            <a:pPr marL="342900" marR="0" lvl="1" indent="-342900">
              <a:lnSpc>
                <a:spcPct val="150000"/>
              </a:lnSpc>
              <a:buFont typeface="Arial" panose="020B0604020202020204" pitchFamily="34" charset="0"/>
              <a:buChar char="•"/>
            </a:pPr>
            <a:r>
              <a:rPr lang="zh-CN" altLang="en-US" sz="2000" b="1" dirty="0">
                <a:effectLst/>
              </a:rPr>
              <a:t>缺乏局部特征学习能力</a:t>
            </a:r>
            <a:r>
              <a:rPr lang="zh-CN" altLang="en-US" sz="2000" dirty="0">
                <a:solidFill>
                  <a:srgbClr val="4D4D4D"/>
                </a:solidFill>
                <a:effectLst/>
              </a:rPr>
              <a:t>：全连接神经网络没有充分利用数据的局部结构，比如图像中的局部像素关系，因此在处理图像和视频等数据时，其表现往往不如卷积神经网络（</a:t>
            </a:r>
            <a:r>
              <a:rPr lang="en-US" altLang="zh-CN" sz="2000" dirty="0">
                <a:solidFill>
                  <a:srgbClr val="4D4D4D"/>
                </a:solidFill>
                <a:effectLst/>
              </a:rPr>
              <a:t>Convolutional Neural Network, CNN</a:t>
            </a:r>
            <a:r>
              <a:rPr lang="zh-CN" altLang="en-US" sz="2000" dirty="0">
                <a:solidFill>
                  <a:srgbClr val="4D4D4D"/>
                </a:solidFill>
                <a:effectLst/>
              </a:rPr>
              <a:t>）等结构。</a:t>
            </a:r>
            <a:endParaRPr lang="zh-CN" altLang="en-US" sz="2000" dirty="0">
              <a:effectLst/>
            </a:endParaRPr>
          </a:p>
        </p:txBody>
      </p:sp>
    </p:spTree>
  </p:cSld>
  <p:clrMapOvr>
    <a:masterClrMapping/>
  </p:clrMapOvr>
  <p:transition advTm="8005"/>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激活函数</a:t>
            </a:r>
            <a:endParaRPr lang="zh-CN" altLang="en-US" dirty="0">
              <a:solidFill>
                <a:schemeClr val="tx1"/>
              </a:solidFill>
            </a:endParaRPr>
          </a:p>
        </p:txBody>
      </p:sp>
      <p:sp>
        <p:nvSpPr>
          <p:cNvPr id="4" name="矩形 3"/>
          <p:cNvSpPr/>
          <p:nvPr/>
        </p:nvSpPr>
        <p:spPr>
          <a:xfrm>
            <a:off x="860230" y="1280094"/>
            <a:ext cx="1785232" cy="584775"/>
          </a:xfrm>
          <a:prstGeom prst="rect">
            <a:avLst/>
          </a:prstGeom>
        </p:spPr>
        <p:txBody>
          <a:bodyPr wrap="none">
            <a:spAutoFit/>
          </a:bodyPr>
          <a:lstStyle/>
          <a:p>
            <a:r>
              <a:rPr lang="en-US" altLang="zh-CN" sz="3200" b="1" kern="100" dirty="0" err="1">
                <a:latin typeface="Calibri" panose="020F0502020204030204" pitchFamily="34" charset="0"/>
                <a:ea typeface="宋体" panose="02010600030101010101" pitchFamily="2" charset="-122"/>
                <a:cs typeface="Times New Roman" panose="02020603050405020304" pitchFamily="18" charset="0"/>
              </a:rPr>
              <a:t>tanh</a:t>
            </a:r>
            <a:r>
              <a:rPr lang="zh-CN" altLang="zh-CN" sz="3200" b="1" kern="100" dirty="0">
                <a:latin typeface="Calibri" panose="020F0502020204030204" pitchFamily="34" charset="0"/>
                <a:ea typeface="宋体" panose="02010600030101010101" pitchFamily="2" charset="-122"/>
                <a:cs typeface="Times New Roman" panose="02020603050405020304" pitchFamily="18" charset="0"/>
              </a:rPr>
              <a:t>函数</a:t>
            </a:r>
            <a:endParaRPr lang="zh-CN" altLang="en-US" sz="3200" b="1" dirty="0"/>
          </a:p>
        </p:txBody>
      </p:sp>
      <mc:AlternateContent xmlns:mc="http://schemas.openxmlformats.org/markup-compatibility/2006">
        <mc:Choice xmlns:a14="http://schemas.microsoft.com/office/drawing/2010/main" Requires="a14">
          <p:sp>
            <p:nvSpPr>
              <p:cNvPr id="7" name="矩形 6"/>
              <p:cNvSpPr/>
              <p:nvPr/>
            </p:nvSpPr>
            <p:spPr>
              <a:xfrm>
                <a:off x="860230" y="2298023"/>
                <a:ext cx="3185795" cy="1321435"/>
              </a:xfrm>
              <a:prstGeom prst="rect">
                <a:avLst/>
              </a:prstGeom>
            </p:spPr>
            <p:txBody>
              <a:bodyPr wrap="none">
                <a:spAutoFit/>
              </a:bodyPr>
              <a:lstStyle/>
              <a:p>
                <a:r>
                  <a:rPr lang="zh-CN" altLang="zh-CN" kern="100" dirty="0">
                    <a:ea typeface="Calibri" panose="020F0502020204030204" pitchFamily="34" charset="0"/>
                    <a:cs typeface="Times New Roman" panose="02020603050405020304" pitchFamily="18" charset="0"/>
                  </a:rPr>
                  <a:t> </a:t>
                </a:r>
                <a14:m>
                  <m:oMath xmlns:m="http://schemas.openxmlformats.org/officeDocument/2006/math">
                    <m:r>
                      <a:rPr lang="en-US" altLang="zh-CN" sz="3200" i="1" kern="100">
                        <a:latin typeface="Cambria Math" panose="02040503050406030204" pitchFamily="18" charset="0"/>
                        <a:ea typeface="宋体" panose="02010600030101010101" pitchFamily="2" charset="-122"/>
                        <a:cs typeface="Times New Roman" panose="02020603050405020304" pitchFamily="18" charset="0"/>
                      </a:rPr>
                      <m:t>𝑡𝑎𝑛ℎ</m:t>
                    </m:r>
                    <m:d>
                      <m:dPr>
                        <m:ctrlPr>
                          <a:rPr lang="en-US" altLang="zh-CN" sz="3200" i="1" kern="10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3200" i="1" kern="100">
                            <a:latin typeface="Cambria Math" panose="02040503050406030204" pitchFamily="18" charset="0"/>
                            <a:ea typeface="宋体" panose="02010600030101010101" pitchFamily="2" charset="-122"/>
                            <a:cs typeface="Times New Roman" panose="02020603050405020304" pitchFamily="18" charset="0"/>
                          </a:rPr>
                          <m:t>𝑧</m:t>
                        </m:r>
                      </m:e>
                    </m:d>
                    <m:r>
                      <a:rPr lang="en-US" altLang="zh-CN" sz="3200"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3200" i="1">
                            <a:latin typeface="Cambria Math" panose="02040503050406030204" pitchFamily="18" charset="0"/>
                            <a:ea typeface="Cambria Math" panose="02040503050406030204" pitchFamily="18" charset="0"/>
                          </a:rPr>
                        </m:ctrlPr>
                      </m:fPr>
                      <m:num>
                        <m:sSup>
                          <m:sSupPr>
                            <m:ctrlPr>
                              <a:rPr lang="zh-CN" altLang="zh-CN" sz="3200" i="1">
                                <a:latin typeface="Cambria Math" panose="02040503050406030204" pitchFamily="18" charset="0"/>
                                <a:ea typeface="Cambria Math" panose="02040503050406030204" pitchFamily="18" charset="0"/>
                              </a:rPr>
                            </m:ctrlPr>
                          </m:sSupPr>
                          <m:e>
                            <m:r>
                              <a:rPr lang="en-US" altLang="zh-CN" sz="3200" i="1" kern="10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3200" i="1" kern="100">
                                <a:latin typeface="Cambria Math" panose="02040503050406030204" pitchFamily="18" charset="0"/>
                                <a:ea typeface="宋体" panose="02010600030101010101" pitchFamily="2" charset="-122"/>
                                <a:cs typeface="Times New Roman" panose="02020603050405020304" pitchFamily="18" charset="0"/>
                              </a:rPr>
                              <m:t>𝑧</m:t>
                            </m:r>
                          </m:sup>
                        </m:sSup>
                        <m:r>
                          <a:rPr lang="en-US" altLang="zh-CN" sz="320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3200" i="1">
                                <a:latin typeface="Cambria Math" panose="02040503050406030204" pitchFamily="18" charset="0"/>
                                <a:ea typeface="Cambria Math" panose="02040503050406030204" pitchFamily="18" charset="0"/>
                              </a:rPr>
                            </m:ctrlPr>
                          </m:sSupPr>
                          <m:e>
                            <m:r>
                              <a:rPr lang="en-US" altLang="zh-CN" sz="3200" i="1" kern="10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32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3200" i="1" kern="100">
                                <a:latin typeface="Cambria Math" panose="02040503050406030204" pitchFamily="18" charset="0"/>
                                <a:ea typeface="宋体" panose="02010600030101010101" pitchFamily="2" charset="-122"/>
                                <a:cs typeface="Times New Roman" panose="02020603050405020304" pitchFamily="18" charset="0"/>
                              </a:rPr>
                              <m:t>𝑧</m:t>
                            </m:r>
                          </m:sup>
                        </m:sSup>
                      </m:num>
                      <m:den>
                        <m:sSup>
                          <m:sSupPr>
                            <m:ctrlPr>
                              <a:rPr lang="zh-CN" altLang="zh-CN" sz="3200" i="1">
                                <a:latin typeface="Cambria Math" panose="02040503050406030204" pitchFamily="18" charset="0"/>
                                <a:ea typeface="Cambria Math" panose="02040503050406030204" pitchFamily="18" charset="0"/>
                              </a:rPr>
                            </m:ctrlPr>
                          </m:sSupPr>
                          <m:e>
                            <m:r>
                              <a:rPr lang="en-US" altLang="zh-CN" sz="3200" i="1" kern="10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3200" i="1" kern="100">
                                <a:latin typeface="Cambria Math" panose="02040503050406030204" pitchFamily="18" charset="0"/>
                                <a:ea typeface="宋体" panose="02010600030101010101" pitchFamily="2" charset="-122"/>
                                <a:cs typeface="Times New Roman" panose="02020603050405020304" pitchFamily="18" charset="0"/>
                              </a:rPr>
                              <m:t>𝑧</m:t>
                            </m:r>
                          </m:sup>
                        </m:sSup>
                        <m:r>
                          <a:rPr lang="en-US" altLang="zh-CN" sz="320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3200" i="1">
                                <a:latin typeface="Cambria Math" panose="02040503050406030204" pitchFamily="18" charset="0"/>
                                <a:ea typeface="Cambria Math" panose="02040503050406030204" pitchFamily="18" charset="0"/>
                              </a:rPr>
                            </m:ctrlPr>
                          </m:sSupPr>
                          <m:e>
                            <m:r>
                              <a:rPr lang="en-US" altLang="zh-CN" sz="3200" i="1" kern="10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32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3200" i="1" kern="100">
                                <a:latin typeface="Cambria Math" panose="02040503050406030204" pitchFamily="18" charset="0"/>
                                <a:ea typeface="宋体" panose="02010600030101010101" pitchFamily="2" charset="-122"/>
                                <a:cs typeface="Times New Roman" panose="02020603050405020304" pitchFamily="18" charset="0"/>
                              </a:rPr>
                              <m:t>𝑧</m:t>
                            </m:r>
                          </m:sup>
                        </m:sSup>
                      </m:den>
                    </m:f>
                  </m:oMath>
                </a14:m>
                <a:endParaRPr lang="en-US" altLang="zh-CN" sz="3200" kern="100" dirty="0">
                  <a:ea typeface="宋体" panose="02010600030101010101" pitchFamily="2" charset="-122"/>
                  <a:cs typeface="Times New Roman" panose="02020603050405020304" pitchFamily="18" charset="0"/>
                </a:endParaRPr>
              </a:p>
              <a:p>
                <a:endParaRPr lang="zh-CN" altLang="en-US" sz="3200" dirty="0"/>
              </a:p>
            </p:txBody>
          </p:sp>
        </mc:Choice>
        <mc:Fallback>
          <p:sp>
            <p:nvSpPr>
              <p:cNvPr id="7" name="矩形 6"/>
              <p:cNvSpPr>
                <a:spLocks noRot="1" noChangeAspect="1" noMove="1" noResize="1" noEditPoints="1" noAdjustHandles="1" noChangeArrowheads="1" noChangeShapeType="1" noTextEdit="1"/>
              </p:cNvSpPr>
              <p:nvPr/>
            </p:nvSpPr>
            <p:spPr>
              <a:xfrm>
                <a:off x="860230" y="2298023"/>
                <a:ext cx="3185795" cy="1321435"/>
              </a:xfrm>
              <a:prstGeom prst="rect">
                <a:avLst/>
              </a:prstGeom>
              <a:blipFill rotWithShape="1">
                <a:blip r:embed="rId1"/>
                <a:stretch>
                  <a:fillRect l="-14" t="-45" r="14" b="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860425" y="4385310"/>
                <a:ext cx="10424795" cy="1568450"/>
              </a:xfrm>
              <a:prstGeom prst="rect">
                <a:avLst/>
              </a:prstGeom>
            </p:spPr>
            <p:txBody>
              <a:bodyPr wrap="square">
                <a:spAutoFit/>
              </a:bodyPr>
              <a:lstStyle/>
              <a:p>
                <a:r>
                  <a:rPr lang="en-US" altLang="zh-CN" kern="100" dirty="0" err="1">
                    <a:latin typeface="+mj-ea"/>
                    <a:ea typeface="+mj-ea"/>
                    <a:cs typeface="Times New Roman" panose="02020603050405020304" pitchFamily="18" charset="0"/>
                  </a:rPr>
                  <a:t>tanh</a:t>
                </a:r>
                <a:r>
                  <a:rPr lang="zh-CN" altLang="zh-CN" kern="100" dirty="0">
                    <a:latin typeface="+mj-ea"/>
                    <a:ea typeface="+mj-ea"/>
                    <a:cs typeface="Times New Roman" panose="02020603050405020304" pitchFamily="18" charset="0"/>
                  </a:rPr>
                  <a:t>函数是</a:t>
                </a:r>
                <a:r>
                  <a:rPr lang="en-US" altLang="zh-CN" kern="100" dirty="0">
                    <a:latin typeface="+mj-ea"/>
                    <a:ea typeface="+mj-ea"/>
                    <a:cs typeface="Times New Roman" panose="02020603050405020304" pitchFamily="18" charset="0"/>
                  </a:rPr>
                  <a:t>sigmoid</a:t>
                </a:r>
                <a:r>
                  <a:rPr lang="zh-CN" altLang="zh-CN" kern="100" dirty="0">
                    <a:latin typeface="+mj-ea"/>
                    <a:ea typeface="+mj-ea"/>
                    <a:cs typeface="Times New Roman" panose="02020603050405020304" pitchFamily="18" charset="0"/>
                  </a:rPr>
                  <a:t>的向下平移和伸缩后的结果。对它进行了变形后，穿过了</a:t>
                </a:r>
                <a14:m>
                  <m:oMath xmlns:m="http://schemas.openxmlformats.org/officeDocument/2006/math">
                    <m:r>
                      <a:rPr lang="en-US" altLang="zh-CN" b="0" i="1" kern="100">
                        <a:latin typeface="Cambria Math" panose="02040503050406030204" pitchFamily="18" charset="0"/>
                        <a:ea typeface="+mj-ea"/>
                        <a:cs typeface="Times New Roman" panose="02020603050405020304" pitchFamily="18" charset="0"/>
                      </a:rPr>
                      <m:t>(</m:t>
                    </m:r>
                    <m:r>
                      <a:rPr lang="en-US" altLang="zh-CN" b="0" i="1" kern="100">
                        <a:latin typeface="Cambria Math" panose="02040503050406030204" pitchFamily="18" charset="0"/>
                        <a:ea typeface="+mj-ea"/>
                        <a:cs typeface="Times New Roman" panose="02020603050405020304" pitchFamily="18" charset="0"/>
                      </a:rPr>
                      <m:t>0</m:t>
                    </m:r>
                    <m:r>
                      <a:rPr lang="en-US" altLang="zh-CN" b="0" i="1" kern="100">
                        <a:latin typeface="Cambria Math" panose="02040503050406030204" pitchFamily="18" charset="0"/>
                        <a:ea typeface="+mj-ea"/>
                        <a:cs typeface="Times New Roman" panose="02020603050405020304" pitchFamily="18" charset="0"/>
                      </a:rPr>
                      <m:t>,</m:t>
                    </m:r>
                    <m:r>
                      <a:rPr lang="en-US" altLang="zh-CN" b="0" i="1" kern="100">
                        <a:latin typeface="Cambria Math" panose="02040503050406030204" pitchFamily="18" charset="0"/>
                        <a:ea typeface="+mj-ea"/>
                        <a:cs typeface="Times New Roman" panose="02020603050405020304" pitchFamily="18" charset="0"/>
                      </a:rPr>
                      <m:t>0</m:t>
                    </m:r>
                    <m:r>
                      <a:rPr lang="en-US" altLang="zh-CN" b="0" i="1" kern="100">
                        <a:latin typeface="Cambria Math" panose="02040503050406030204" pitchFamily="18" charset="0"/>
                        <a:ea typeface="+mj-ea"/>
                        <a:cs typeface="Times New Roman" panose="02020603050405020304" pitchFamily="18" charset="0"/>
                      </a:rPr>
                      <m:t>)</m:t>
                    </m:r>
                  </m:oMath>
                </a14:m>
                <a:r>
                  <a:rPr lang="zh-CN" altLang="zh-CN" kern="100" dirty="0">
                    <a:latin typeface="+mj-ea"/>
                    <a:ea typeface="+mj-ea"/>
                    <a:cs typeface="Times New Roman" panose="02020603050405020304" pitchFamily="18" charset="0"/>
                  </a:rPr>
                  <a:t>点，并且值域介于</a:t>
                </a:r>
                <a:r>
                  <a:rPr lang="en-US" altLang="zh-CN" kern="100" dirty="0">
                    <a:latin typeface="+mj-ea"/>
                    <a:ea typeface="+mj-ea"/>
                    <a:cs typeface="Times New Roman" panose="02020603050405020304" pitchFamily="18" charset="0"/>
                  </a:rPr>
                  <a:t>+1</a:t>
                </a:r>
                <a:r>
                  <a:rPr lang="zh-CN" altLang="zh-CN" kern="100" dirty="0">
                    <a:latin typeface="+mj-ea"/>
                    <a:ea typeface="+mj-ea"/>
                    <a:cs typeface="Times New Roman" panose="02020603050405020304" pitchFamily="18" charset="0"/>
                  </a:rPr>
                  <a:t>和</a:t>
                </a:r>
                <a:r>
                  <a:rPr lang="en-US" altLang="zh-CN" kern="100" dirty="0">
                    <a:latin typeface="+mj-ea"/>
                    <a:ea typeface="+mj-ea"/>
                    <a:cs typeface="Times New Roman" panose="02020603050405020304" pitchFamily="18" charset="0"/>
                  </a:rPr>
                  <a:t>-1</a:t>
                </a:r>
                <a:r>
                  <a:rPr lang="zh-CN" altLang="zh-CN" kern="100" dirty="0">
                    <a:latin typeface="+mj-ea"/>
                    <a:ea typeface="+mj-ea"/>
                    <a:cs typeface="Times New Roman" panose="02020603050405020304" pitchFamily="18" charset="0"/>
                  </a:rPr>
                  <a:t>之间。</a:t>
                </a:r>
                <a:r>
                  <a:rPr lang="en-US" altLang="zh-CN" kern="100" dirty="0">
                    <a:latin typeface="+mj-ea"/>
                    <a:ea typeface="+mj-ea"/>
                    <a:cs typeface="Times New Roman" panose="02020603050405020304" pitchFamily="18" charset="0"/>
                  </a:rPr>
                  <a:t>tanh</a:t>
                </a:r>
                <a:r>
                  <a:rPr lang="zh-CN" altLang="zh-CN" kern="100" dirty="0">
                    <a:latin typeface="+mj-ea"/>
                    <a:ea typeface="+mj-ea"/>
                    <a:cs typeface="Times New Roman" panose="02020603050405020304" pitchFamily="18" charset="0"/>
                  </a:rPr>
                  <a:t>函数是总体上优于</a:t>
                </a:r>
                <a:r>
                  <a:rPr lang="en-US" altLang="zh-CN" kern="100" dirty="0">
                    <a:latin typeface="+mj-ea"/>
                    <a:ea typeface="+mj-ea"/>
                    <a:cs typeface="Times New Roman" panose="02020603050405020304" pitchFamily="18" charset="0"/>
                  </a:rPr>
                  <a:t>sigmoid</a:t>
                </a:r>
                <a:r>
                  <a:rPr lang="zh-CN" altLang="zh-CN" kern="100" dirty="0">
                    <a:latin typeface="+mj-ea"/>
                    <a:ea typeface="+mj-ea"/>
                    <a:cs typeface="Times New Roman" panose="02020603050405020304" pitchFamily="18" charset="0"/>
                  </a:rPr>
                  <a:t>函数的激活函数。</a:t>
                </a:r>
                <a:endParaRPr lang="zh-CN" altLang="zh-CN" kern="100" dirty="0">
                  <a:latin typeface="+mj-ea"/>
                  <a:ea typeface="+mj-ea"/>
                  <a:cs typeface="Times New Roman" panose="02020603050405020304" pitchFamily="18" charset="0"/>
                </a:endParaRPr>
              </a:p>
              <a:p>
                <a:r>
                  <a:rPr lang="zh-CN" altLang="en-US" dirty="0">
                    <a:latin typeface="+mj-ea"/>
                    <a:ea typeface="+mj-ea"/>
                  </a:rPr>
                  <a:t>此外，可得</a:t>
                </a:r>
                <a:r>
                  <a:rPr lang="zh-CN" altLang="en-US" dirty="0">
                    <a:latin typeface="+mj-ea"/>
                    <a:ea typeface="+mj-ea"/>
                    <a:sym typeface="+mn-ea"/>
                  </a:rPr>
                  <a:t>tanh</a:t>
                </a:r>
                <a:r>
                  <a:rPr lang="zh-CN" altLang="en-US" dirty="0">
                    <a:latin typeface="+mj-ea"/>
                    <a:ea typeface="+mj-ea"/>
                  </a:rPr>
                  <a:t>函数的导数如下：</a:t>
                </a:r>
                <a:endParaRPr lang="zh-CN" altLang="en-US" dirty="0">
                  <a:latin typeface="+mj-ea"/>
                  <a:ea typeface="+mj-ea"/>
                </a:endParaRPr>
              </a:p>
            </p:txBody>
          </p:sp>
        </mc:Choice>
        <mc:Fallback>
          <p:sp>
            <p:nvSpPr>
              <p:cNvPr id="9" name="矩形 8"/>
              <p:cNvSpPr>
                <a:spLocks noRot="1" noChangeAspect="1" noMove="1" noResize="1" noEditPoints="1" noAdjustHandles="1" noChangeArrowheads="1" noChangeShapeType="1" noTextEdit="1"/>
              </p:cNvSpPr>
              <p:nvPr/>
            </p:nvSpPr>
            <p:spPr>
              <a:xfrm>
                <a:off x="860425" y="4385310"/>
                <a:ext cx="10424795" cy="1568450"/>
              </a:xfrm>
              <a:prstGeom prst="rect">
                <a:avLst/>
              </a:prstGeom>
              <a:blipFill rotWithShape="1">
                <a:blip r:embed="rId2"/>
                <a:stretch>
                  <a:fillRect/>
                </a:stretch>
              </a:blipFill>
            </p:spPr>
            <p:txBody>
              <a:bodyPr/>
              <a:lstStyle/>
              <a:p>
                <a:r>
                  <a:rPr lang="zh-CN" altLang="en-US">
                    <a:noFill/>
                  </a:rPr>
                  <a:t> </a:t>
                </a:r>
              </a:p>
            </p:txBody>
          </p:sp>
        </mc:Fallback>
      </mc:AlternateContent>
      <p:pic>
        <p:nvPicPr>
          <p:cNvPr id="1026" name="Picture 2" descr="https://gimg2.baidu.com/image_search/src=http%3A%2F%2Fss.csdn.net%2Fp%3Fhttps%3A%2F%2Fmmbiz.qpic.cn%2Fmmbiz_png%2FQY9Ieg3xj8Bv1a74ib0GalrmHAQrEwdsGB4pW8ia0fS6uvJ7QxyNjibK6RCnJRQNBtKNOZOdtKCYicia09qS2UD06Hg%2F640%3Fwx_fmt%3Dpng&amp;refer=http%3A%2F%2Fss.csdn.net&amp;app=2002&amp;size=f9999,10000&amp;q=a80&amp;n=0&amp;g=0n&amp;fmt=jpeg?sec=1618470169&amp;t=2f261087fca9873770838f87bb74f96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7234" y="1223009"/>
            <a:ext cx="4705350" cy="31623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对象 -2147482614"/>
          <p:cNvGraphicFramePr>
            <a:graphicFrameLocks noChangeAspect="1"/>
          </p:cNvGraphicFramePr>
          <p:nvPr/>
        </p:nvGraphicFramePr>
        <p:xfrm>
          <a:off x="2566035" y="5964555"/>
          <a:ext cx="7146290" cy="733425"/>
        </p:xfrm>
        <a:graphic>
          <a:graphicData uri="http://schemas.openxmlformats.org/presentationml/2006/ole">
            <mc:AlternateContent xmlns:mc="http://schemas.openxmlformats.org/markup-compatibility/2006">
              <mc:Choice xmlns:v="urn:schemas-microsoft-com:vml" Requires="v">
                <p:oleObj spid="_x0000_s3076" name="" r:id="rId4" imgW="4457700" imgH="457200" progId="Equation.KSEE3">
                  <p:embed/>
                </p:oleObj>
              </mc:Choice>
              <mc:Fallback>
                <p:oleObj name="" r:id="rId4" imgW="4457700" imgH="457200" progId="Equation.KSEE3">
                  <p:embed/>
                  <p:pic>
                    <p:nvPicPr>
                      <p:cNvPr id="0" name="图片 3075"/>
                      <p:cNvPicPr/>
                      <p:nvPr/>
                    </p:nvPicPr>
                    <p:blipFill>
                      <a:blip r:embed="rId5"/>
                      <a:stretch>
                        <a:fillRect/>
                      </a:stretch>
                    </p:blipFill>
                    <p:spPr>
                      <a:xfrm>
                        <a:off x="2566035" y="5964555"/>
                        <a:ext cx="7146290" cy="733425"/>
                      </a:xfrm>
                      <a:prstGeom prst="rect">
                        <a:avLst/>
                      </a:prstGeom>
                      <a:noFill/>
                      <a:ln w="38100">
                        <a:noFill/>
                        <a:miter/>
                      </a:ln>
                    </p:spPr>
                  </p:pic>
                </p:oleObj>
              </mc:Fallback>
            </mc:AlternateContent>
          </a:graphicData>
        </a:graphic>
      </p:graphicFrame>
    </p:spTree>
  </p:cSld>
  <p:clrMapOvr>
    <a:masterClrMapping/>
  </p:clrMapOvr>
  <p:transition advTm="8005"/>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参考文献</a:t>
            </a:r>
            <a:endParaRPr lang="zh-CN" altLang="en-US" dirty="0">
              <a:solidFill>
                <a:schemeClr val="tx1"/>
              </a:solidFill>
            </a:endParaRPr>
          </a:p>
        </p:txBody>
      </p:sp>
      <p:sp>
        <p:nvSpPr>
          <p:cNvPr id="3" name="矩形 2"/>
          <p:cNvSpPr/>
          <p:nvPr/>
        </p:nvSpPr>
        <p:spPr>
          <a:xfrm>
            <a:off x="578009" y="1922810"/>
            <a:ext cx="10669111" cy="1200329"/>
          </a:xfrm>
          <a:prstGeom prst="rect">
            <a:avLst/>
          </a:prstGeom>
        </p:spPr>
        <p:txBody>
          <a:bodyPr wrap="square">
            <a:spAutoFit/>
          </a:bodyPr>
          <a:lstStyle/>
          <a:p>
            <a:pPr marL="514350" indent="-514350" algn="just">
              <a:lnSpc>
                <a:spcPct val="150000"/>
              </a:lnSpc>
              <a:spcAft>
                <a:spcPts val="0"/>
              </a:spcAft>
              <a:buFont typeface="+mj-lt"/>
              <a:buAutoNum type="arabicPeriod"/>
            </a:pPr>
            <a:r>
              <a:rPr lang="en-US" altLang="zh-CN" kern="100" dirty="0">
                <a:latin typeface="+mj-ea"/>
                <a:ea typeface="+mj-ea"/>
                <a:cs typeface="宋体" panose="02010600030101010101" pitchFamily="2" charset="-122"/>
              </a:rPr>
              <a:t>IAN GOODFELLOW</a:t>
            </a:r>
            <a:r>
              <a:rPr lang="zh-CN" altLang="zh-CN" kern="100" dirty="0">
                <a:latin typeface="+mj-ea"/>
                <a:ea typeface="+mj-ea"/>
                <a:cs typeface="宋体" panose="02010600030101010101" pitchFamily="2" charset="-122"/>
              </a:rPr>
              <a:t>等，《深度学习》</a:t>
            </a:r>
            <a:r>
              <a:rPr lang="zh-CN" altLang="en-US" kern="100" dirty="0">
                <a:latin typeface="+mj-ea"/>
                <a:ea typeface="+mj-ea"/>
                <a:cs typeface="宋体" panose="02010600030101010101" pitchFamily="2" charset="-122"/>
              </a:rPr>
              <a:t>，</a:t>
            </a:r>
            <a:r>
              <a:rPr lang="zh-CN" altLang="zh-CN" kern="100" dirty="0">
                <a:latin typeface="+mj-ea"/>
                <a:ea typeface="+mj-ea"/>
                <a:cs typeface="宋体" panose="02010600030101010101" pitchFamily="2" charset="-122"/>
              </a:rPr>
              <a:t>人民邮电出版社，</a:t>
            </a:r>
            <a:r>
              <a:rPr lang="en-US" altLang="zh-CN" kern="100" dirty="0">
                <a:latin typeface="+mj-ea"/>
                <a:ea typeface="+mj-ea"/>
                <a:cs typeface="宋体" panose="02010600030101010101" pitchFamily="2" charset="-122"/>
              </a:rPr>
              <a:t>2017</a:t>
            </a:r>
            <a:endParaRPr lang="en-US" altLang="zh-CN" kern="100" dirty="0">
              <a:latin typeface="+mj-ea"/>
              <a:ea typeface="+mj-ea"/>
              <a:cs typeface="宋体" panose="02010600030101010101" pitchFamily="2" charset="-122"/>
            </a:endParaRPr>
          </a:p>
          <a:p>
            <a:pPr marL="514350" indent="-514350" algn="just">
              <a:lnSpc>
                <a:spcPct val="150000"/>
              </a:lnSpc>
              <a:spcAft>
                <a:spcPts val="0"/>
              </a:spcAft>
              <a:buFont typeface="+mj-lt"/>
              <a:buAutoNum type="arabicPeriod"/>
            </a:pPr>
            <a:r>
              <a:rPr lang="en-US" altLang="zh-CN" kern="100" spc="-50" dirty="0">
                <a:latin typeface="+mj-ea"/>
                <a:ea typeface="+mj-ea"/>
              </a:rPr>
              <a:t>Andrew Ng</a:t>
            </a:r>
            <a:r>
              <a:rPr lang="zh-CN" altLang="en-US" kern="100" spc="-50" dirty="0">
                <a:latin typeface="+mj-ea"/>
                <a:ea typeface="+mj-ea"/>
              </a:rPr>
              <a:t>，</a:t>
            </a:r>
            <a:r>
              <a:rPr lang="en-US" altLang="zh-CN" kern="100" dirty="0">
                <a:latin typeface="+mj-ea"/>
                <a:ea typeface="+mj-ea"/>
                <a:cs typeface="宋体" panose="02010600030101010101" pitchFamily="2" charset="-122"/>
              </a:rPr>
              <a:t>http://www.deeplearning.ai</a:t>
            </a:r>
            <a:endParaRPr lang="en-US" altLang="zh-CN" kern="100" dirty="0">
              <a:latin typeface="+mj-ea"/>
              <a:ea typeface="+mj-ea"/>
              <a:cs typeface="宋体" panose="02010600030101010101" pitchFamily="2" charset="-122"/>
            </a:endParaRPr>
          </a:p>
        </p:txBody>
      </p:sp>
    </p:spTree>
  </p:cSld>
  <p:clrMapOvr>
    <a:masterClrMapping/>
  </p:clrMapOvr>
  <p:transition advTm="8005"/>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635"/>
          </a:xfrm>
          <a:prstGeom prst="rect">
            <a:avLst/>
          </a:prstGeom>
        </p:spPr>
      </p:pic>
      <p:sp>
        <p:nvSpPr>
          <p:cNvPr id="8" name="矩形 7"/>
          <p:cNvSpPr/>
          <p:nvPr/>
        </p:nvSpPr>
        <p:spPr>
          <a:xfrm>
            <a:off x="0" y="0"/>
            <a:ext cx="12192000" cy="6859270"/>
          </a:xfrm>
          <a:prstGeom prst="rect">
            <a:avLst/>
          </a:prstGeom>
          <a:gradFill>
            <a:gsLst>
              <a:gs pos="11000">
                <a:schemeClr val="bg1"/>
              </a:gs>
              <a:gs pos="77000">
                <a:schemeClr val="bg1">
                  <a:alpha val="54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文本框 62"/>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6600" b="1" dirty="0">
                <a:solidFill>
                  <a:srgbClr val="4B649F"/>
                </a:solidFill>
              </a:rPr>
              <a:t>谢  谢！</a:t>
            </a:r>
            <a:endParaRPr lang="zh-CN" altLang="en-US" sz="6600" b="1" dirty="0">
              <a:solidFill>
                <a:srgbClr val="4B649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激活函数</a:t>
            </a:r>
            <a:endParaRPr lang="zh-CN" altLang="en-US" dirty="0">
              <a:solidFill>
                <a:schemeClr val="tx1"/>
              </a:solidFill>
            </a:endParaRPr>
          </a:p>
        </p:txBody>
      </p:sp>
      <p:pic>
        <p:nvPicPr>
          <p:cNvPr id="2050" name="Picture 2" descr="https://gimg2.baidu.com/image_search/src=http%3A%2F%2Fattach.dataguru.cn%2Fattachments%2Fforum%2F201610%2F08%2F173458e5eza5p4ilfsiiie.png&amp;refer=http%3A%2F%2Fattach.dataguru.cn&amp;app=2002&amp;size=f9999,10000&amp;q=a80&amp;n=0&amp;g=0n&amp;fmt=jpeg?sec=1618470251&amp;t=328695fc3fdfb6718cf8bac06620fe1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13645" y="1485048"/>
            <a:ext cx="5537215" cy="430243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810015" y="1626773"/>
            <a:ext cx="2010471" cy="461665"/>
          </a:xfrm>
          <a:prstGeom prst="rect">
            <a:avLst/>
          </a:prstGeom>
        </p:spPr>
        <p:txBody>
          <a:bodyPr wrap="square">
            <a:spAutoFit/>
          </a:bodyPr>
          <a:lstStyle/>
          <a:p>
            <a:r>
              <a:rPr lang="en-US" altLang="zh-CN" b="1" kern="100" dirty="0" err="1">
                <a:latin typeface="Calibri" panose="020F0502020204030204" pitchFamily="34" charset="0"/>
                <a:ea typeface="宋体" panose="02010600030101010101" pitchFamily="2" charset="-122"/>
                <a:cs typeface="Times New Roman" panose="02020603050405020304" pitchFamily="18" charset="0"/>
              </a:rPr>
              <a:t>ReLu</a:t>
            </a:r>
            <a:r>
              <a:rPr lang="zh-CN" altLang="zh-CN" b="1" kern="100" dirty="0">
                <a:latin typeface="Calibri" panose="020F0502020204030204" pitchFamily="34" charset="0"/>
                <a:ea typeface="宋体" panose="02010600030101010101" pitchFamily="2" charset="-122"/>
                <a:cs typeface="Times New Roman" panose="02020603050405020304" pitchFamily="18" charset="0"/>
              </a:rPr>
              <a:t>函数</a:t>
            </a:r>
            <a:endParaRPr lang="zh-CN" altLang="en-US" b="1" dirty="0"/>
          </a:p>
        </p:txBody>
      </p:sp>
      <mc:AlternateContent xmlns:mc="http://schemas.openxmlformats.org/markup-compatibility/2006">
        <mc:Choice xmlns:a14="http://schemas.microsoft.com/office/drawing/2010/main" Requires="a14">
          <p:sp>
            <p:nvSpPr>
              <p:cNvPr id="9" name="矩形 8"/>
              <p:cNvSpPr/>
              <p:nvPr/>
            </p:nvSpPr>
            <p:spPr>
              <a:xfrm>
                <a:off x="1755611" y="2339785"/>
                <a:ext cx="2129750" cy="461665"/>
              </a:xfrm>
              <a:prstGeom prst="rect">
                <a:avLst/>
              </a:prstGeom>
            </p:spPr>
            <p:txBody>
              <a:bodyPr wrap="none">
                <a:spAutoFit/>
              </a:bodyPr>
              <a:lstStyle/>
              <a:p>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𝑚𝑎𝑥</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endParaRPr lang="zh-CN" altLang="en-US" dirty="0"/>
              </a:p>
            </p:txBody>
          </p:sp>
        </mc:Choice>
        <mc:Fallback>
          <p:sp>
            <p:nvSpPr>
              <p:cNvPr id="9" name="矩形 8"/>
              <p:cNvSpPr>
                <a:spLocks noRot="1" noChangeAspect="1" noMove="1" noResize="1" noEditPoints="1" noAdjustHandles="1" noChangeArrowheads="1" noChangeShapeType="1" noTextEdit="1"/>
              </p:cNvSpPr>
              <p:nvPr/>
            </p:nvSpPr>
            <p:spPr>
              <a:xfrm>
                <a:off x="1755611" y="2339785"/>
                <a:ext cx="2129750" cy="461665"/>
              </a:xfrm>
              <a:prstGeom prst="rect">
                <a:avLst/>
              </a:prstGeom>
              <a:blipFill rotWithShape="1">
                <a:blip r:embed="rId2"/>
                <a:stretch>
                  <a:fillRect l="-22" t="-96" r="-248" b="101"/>
                </a:stretch>
              </a:blipFill>
            </p:spPr>
            <p:txBody>
              <a:bodyPr/>
              <a:lstStyle/>
              <a:p>
                <a:r>
                  <a:rPr lang="zh-CN" altLang="en-US">
                    <a:noFill/>
                  </a:rPr>
                  <a:t> </a:t>
                </a:r>
              </a:p>
            </p:txBody>
          </p:sp>
        </mc:Fallback>
      </mc:AlternateContent>
      <p:sp>
        <p:nvSpPr>
          <p:cNvPr id="2" name="矩形 1"/>
          <p:cNvSpPr/>
          <p:nvPr/>
        </p:nvSpPr>
        <p:spPr>
          <a:xfrm>
            <a:off x="812118" y="3109827"/>
            <a:ext cx="4160573" cy="2306955"/>
          </a:xfrm>
          <a:prstGeom prst="rect">
            <a:avLst/>
          </a:prstGeom>
        </p:spPr>
        <p:txBody>
          <a:bodyPr wrap="square">
            <a:spAutoFit/>
          </a:bodyPr>
          <a:lstStyle/>
          <a:p>
            <a:r>
              <a:rPr lang="zh-CN" altLang="en-US" dirty="0">
                <a:solidFill>
                  <a:srgbClr val="404040"/>
                </a:solidFill>
                <a:cs typeface="Arial" panose="020B0604020202020204" pitchFamily="34" charset="0"/>
              </a:rPr>
              <a:t>在输入是负值的情况下，它会输出</a:t>
            </a:r>
            <a:r>
              <a:rPr lang="en-US" altLang="zh-CN" dirty="0">
                <a:solidFill>
                  <a:srgbClr val="404040"/>
                </a:solidFill>
                <a:cs typeface="Arial" panose="020B0604020202020204" pitchFamily="34" charset="0"/>
              </a:rPr>
              <a:t>0</a:t>
            </a:r>
            <a:r>
              <a:rPr lang="zh-CN" altLang="en-US" dirty="0">
                <a:solidFill>
                  <a:srgbClr val="404040"/>
                </a:solidFill>
                <a:cs typeface="Arial" panose="020B0604020202020204" pitchFamily="34" charset="0"/>
              </a:rPr>
              <a:t>，那么神经元就不会被激活。这意味着同一时间只有部分神经元会被激活，从而使得网络很稀疏，进而对计算来说是非常有效率的。</a:t>
            </a:r>
            <a:endParaRPr lang="zh-CN" altLang="en-US" dirty="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激活函数</a:t>
            </a:r>
            <a:endParaRPr lang="zh-CN" altLang="en-US" dirty="0">
              <a:solidFill>
                <a:schemeClr val="tx1"/>
              </a:solidFill>
            </a:endParaRPr>
          </a:p>
        </p:txBody>
      </p:sp>
      <p:sp>
        <p:nvSpPr>
          <p:cNvPr id="8" name="矩形 7"/>
          <p:cNvSpPr/>
          <p:nvPr/>
        </p:nvSpPr>
        <p:spPr>
          <a:xfrm>
            <a:off x="910599" y="1705656"/>
            <a:ext cx="2702471" cy="461665"/>
          </a:xfrm>
          <a:prstGeom prst="rect">
            <a:avLst/>
          </a:prstGeom>
        </p:spPr>
        <p:txBody>
          <a:bodyPr wrap="square">
            <a:spAutoFit/>
          </a:bodyPr>
          <a:lstStyle/>
          <a:p>
            <a:r>
              <a:rPr lang="en-US" altLang="zh-CN" b="1" kern="100" dirty="0">
                <a:latin typeface="Calibri" panose="020F0502020204030204" pitchFamily="34" charset="0"/>
                <a:ea typeface="宋体" panose="02010600030101010101" pitchFamily="2" charset="-122"/>
                <a:cs typeface="Times New Roman" panose="02020603050405020304" pitchFamily="18" charset="0"/>
              </a:rPr>
              <a:t>Leaky </a:t>
            </a:r>
            <a:r>
              <a:rPr lang="en-US" altLang="zh-CN" b="1" kern="100" dirty="0" err="1">
                <a:latin typeface="Calibri" panose="020F0502020204030204" pitchFamily="34" charset="0"/>
                <a:ea typeface="宋体" panose="02010600030101010101" pitchFamily="2" charset="-122"/>
                <a:cs typeface="Times New Roman" panose="02020603050405020304" pitchFamily="18" charset="0"/>
              </a:rPr>
              <a:t>ReLu</a:t>
            </a:r>
            <a:r>
              <a:rPr lang="zh-CN" altLang="zh-CN" b="1" kern="100" dirty="0">
                <a:latin typeface="Calibri" panose="020F0502020204030204" pitchFamily="34" charset="0"/>
                <a:ea typeface="宋体" panose="02010600030101010101" pitchFamily="2" charset="-122"/>
                <a:cs typeface="Times New Roman" panose="02020603050405020304" pitchFamily="18" charset="0"/>
              </a:rPr>
              <a:t>函数</a:t>
            </a:r>
            <a:endParaRPr lang="zh-CN" altLang="en-US" b="1" dirty="0"/>
          </a:p>
        </p:txBody>
      </p:sp>
      <p:pic>
        <p:nvPicPr>
          <p:cNvPr id="3" name="Picture 2" descr="https://ss0.bdstatic.com/70cFuHSh_Q1YnxGkpoWK1HF6hhy/it/u=2025174448,2044721508&amp;fm=11&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11047" y="1810201"/>
            <a:ext cx="4805274" cy="323759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 name="矩形 4"/>
              <p:cNvSpPr/>
              <p:nvPr/>
            </p:nvSpPr>
            <p:spPr>
              <a:xfrm>
                <a:off x="1578419" y="2741815"/>
                <a:ext cx="2702471" cy="461665"/>
              </a:xfrm>
              <a:prstGeom prst="rect">
                <a:avLst/>
              </a:prstGeom>
            </p:spPr>
            <p:txBody>
              <a:bodyPr wrap="none">
                <a:spAutoFit/>
              </a:bodyPr>
              <a:lstStyle/>
              <a:p>
                <a:r>
                  <a:rPr lang="zh-CN" altLang="zh-CN" kern="100" dirty="0">
                    <a:ea typeface="Calibri" panose="020F0502020204030204" pitchFamily="34" charset="0"/>
                    <a:cs typeface="Times New Roman" panose="02020603050405020304" pitchFamily="18" charset="0"/>
                  </a:rPr>
                  <a:t> </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𝑚𝑎𝑥</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01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𝑧</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1578419" y="2741815"/>
                <a:ext cx="2702471" cy="461665"/>
              </a:xfrm>
              <a:prstGeom prst="rect">
                <a:avLst/>
              </a:prstGeom>
              <a:blipFill rotWithShape="1">
                <a:blip r:embed="rId2"/>
                <a:stretch>
                  <a:fillRect l="-16" t="-113" r="13" b="117"/>
                </a:stretch>
              </a:blipFill>
            </p:spPr>
            <p:txBody>
              <a:bodyPr/>
              <a:lstStyle/>
              <a:p>
                <a:r>
                  <a:rPr lang="zh-CN" altLang="en-US">
                    <a:noFill/>
                  </a:rPr>
                  <a:t> </a:t>
                </a:r>
              </a:p>
            </p:txBody>
          </p:sp>
        </mc:Fallback>
      </mc:AlternateContent>
      <p:sp>
        <p:nvSpPr>
          <p:cNvPr id="7" name="矩形 6"/>
          <p:cNvSpPr/>
          <p:nvPr/>
        </p:nvSpPr>
        <p:spPr>
          <a:xfrm>
            <a:off x="910599" y="3777974"/>
            <a:ext cx="4489289" cy="1691104"/>
          </a:xfrm>
          <a:prstGeom prst="rect">
            <a:avLst/>
          </a:prstGeom>
        </p:spPr>
        <p:txBody>
          <a:bodyPr wrap="square">
            <a:spAutoFit/>
          </a:bodyPr>
          <a:lstStyle/>
          <a:p>
            <a:pPr indent="266700">
              <a:lnSpc>
                <a:spcPct val="150000"/>
              </a:lnSpc>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     Leaky </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ReLu</a:t>
            </a:r>
            <a:r>
              <a:rPr lang="zh-CN" altLang="zh-CN" kern="100" dirty="0">
                <a:latin typeface="Calibri" panose="020F0502020204030204" pitchFamily="34" charset="0"/>
                <a:ea typeface="宋体" panose="02010600030101010101" pitchFamily="2" charset="-122"/>
                <a:cs typeface="Times New Roman" panose="02020603050405020304" pitchFamily="18" charset="0"/>
              </a:rPr>
              <a:t>通常比</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Relu</a:t>
            </a:r>
            <a:r>
              <a:rPr lang="zh-CN" altLang="zh-CN" kern="100" dirty="0">
                <a:latin typeface="Calibri" panose="020F0502020204030204" pitchFamily="34" charset="0"/>
                <a:ea typeface="宋体" panose="02010600030101010101" pitchFamily="2" charset="-122"/>
                <a:cs typeface="Times New Roman" panose="02020603050405020304" pitchFamily="18" charset="0"/>
              </a:rPr>
              <a:t>激活函数效果要好，尽管在实际中</a:t>
            </a:r>
            <a:r>
              <a:rPr lang="en-US" altLang="zh-CN" kern="100" dirty="0">
                <a:latin typeface="Calibri" panose="020F0502020204030204" pitchFamily="34" charset="0"/>
                <a:ea typeface="宋体" panose="02010600030101010101" pitchFamily="2" charset="-122"/>
                <a:cs typeface="Times New Roman" panose="02020603050405020304" pitchFamily="18" charset="0"/>
              </a:rPr>
              <a:t>Leaky </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ReLu</a:t>
            </a:r>
            <a:r>
              <a:rPr lang="zh-CN" altLang="zh-CN" kern="100" dirty="0">
                <a:latin typeface="Calibri" panose="020F0502020204030204" pitchFamily="34" charset="0"/>
                <a:ea typeface="宋体" panose="02010600030101010101" pitchFamily="2" charset="-122"/>
                <a:cs typeface="Times New Roman" panose="02020603050405020304" pitchFamily="18" charset="0"/>
              </a:rPr>
              <a:t>使用的并不多。</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激活函数</a:t>
            </a:r>
            <a:endParaRPr lang="zh-CN" altLang="en-US" dirty="0">
              <a:solidFill>
                <a:schemeClr val="tx1"/>
              </a:solidFill>
            </a:endParaRPr>
          </a:p>
        </p:txBody>
      </p:sp>
      <p:sp>
        <p:nvSpPr>
          <p:cNvPr id="8" name="矩形 7"/>
          <p:cNvSpPr/>
          <p:nvPr/>
        </p:nvSpPr>
        <p:spPr>
          <a:xfrm>
            <a:off x="614723" y="1665690"/>
            <a:ext cx="4838560" cy="461665"/>
          </a:xfrm>
          <a:prstGeom prst="rect">
            <a:avLst/>
          </a:prstGeom>
        </p:spPr>
        <p:txBody>
          <a:bodyPr wrap="square">
            <a:spAutoFit/>
          </a:bodyPr>
          <a:lstStyle/>
          <a:p>
            <a:r>
              <a:rPr lang="en-US" altLang="zh-CN" b="1" kern="100" dirty="0">
                <a:latin typeface="Calibri" panose="020F0502020204030204" pitchFamily="34" charset="0"/>
                <a:ea typeface="宋体" panose="02010600030101010101" pitchFamily="2" charset="-122"/>
                <a:cs typeface="Times New Roman" panose="02020603050405020304" pitchFamily="18" charset="0"/>
              </a:rPr>
              <a:t>SoftMax</a:t>
            </a:r>
            <a:r>
              <a:rPr lang="zh-CN" altLang="zh-CN" b="1" kern="100" dirty="0">
                <a:latin typeface="Calibri" panose="020F0502020204030204" pitchFamily="34" charset="0"/>
                <a:ea typeface="宋体" panose="02010600030101010101" pitchFamily="2" charset="-122"/>
                <a:cs typeface="Times New Roman" panose="02020603050405020304" pitchFamily="18" charset="0"/>
              </a:rPr>
              <a:t>函数</a:t>
            </a:r>
            <a:r>
              <a:rPr lang="zh-CN" altLang="en-US"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b="0" i="0" dirty="0">
                <a:solidFill>
                  <a:srgbClr val="333333"/>
                </a:solidFill>
                <a:effectLst/>
                <a:latin typeface="Helvetica Neue"/>
              </a:rPr>
              <a:t>归一化指数函数</a:t>
            </a:r>
            <a:r>
              <a:rPr lang="zh-CN" altLang="en-US" b="1" kern="100" dirty="0">
                <a:latin typeface="Calibri" panose="020F0502020204030204" pitchFamily="34" charset="0"/>
                <a:ea typeface="宋体" panose="02010600030101010101" pitchFamily="2" charset="-122"/>
                <a:cs typeface="Times New Roman" panose="02020603050405020304" pitchFamily="18" charset="0"/>
              </a:rPr>
              <a:t>）</a:t>
            </a:r>
            <a:endParaRPr lang="zh-CN" altLang="en-US" b="1" dirty="0"/>
          </a:p>
        </p:txBody>
      </p:sp>
      <p:sp>
        <p:nvSpPr>
          <p:cNvPr id="14" name="文本框 13"/>
          <p:cNvSpPr txBox="1"/>
          <p:nvPr/>
        </p:nvSpPr>
        <p:spPr>
          <a:xfrm>
            <a:off x="614723" y="3712572"/>
            <a:ext cx="6096000" cy="460375"/>
          </a:xfrm>
          <a:prstGeom prst="rect">
            <a:avLst/>
          </a:prstGeom>
          <a:noFill/>
        </p:spPr>
        <p:txBody>
          <a:bodyPr wrap="square">
            <a:spAutoFit/>
          </a:bodyPr>
          <a:lstStyle/>
          <a:p>
            <a:r>
              <a:rPr lang="zh-CN" altLang="en-US" b="0" i="0" dirty="0">
                <a:solidFill>
                  <a:srgbClr val="191B1F"/>
                </a:solidFill>
                <a:effectLst/>
                <a:cs typeface="Arial" panose="020B0604020202020204" pitchFamily="34" charset="0"/>
              </a:rPr>
              <a:t>三分类情况下的</a:t>
            </a:r>
            <a:r>
              <a:rPr lang="en-US" altLang="zh-CN" b="0" i="0" dirty="0" err="1">
                <a:solidFill>
                  <a:srgbClr val="191B1F"/>
                </a:solidFill>
                <a:effectLst/>
                <a:cs typeface="Arial" panose="020B0604020202020204" pitchFamily="34" charset="0"/>
              </a:rPr>
              <a:t>softmax</a:t>
            </a:r>
            <a:r>
              <a:rPr lang="zh-CN" altLang="en-US" b="0" i="0" dirty="0" err="1">
                <a:solidFill>
                  <a:srgbClr val="191B1F"/>
                </a:solidFill>
                <a:effectLst/>
                <a:cs typeface="Arial" panose="020B0604020202020204" pitchFamily="34" charset="0"/>
              </a:rPr>
              <a:t>如下图</a:t>
            </a:r>
            <a:r>
              <a:rPr lang="zh-CN" altLang="en-US" b="0" i="0" dirty="0">
                <a:solidFill>
                  <a:srgbClr val="191B1F"/>
                </a:solidFill>
                <a:effectLst/>
                <a:cs typeface="Arial" panose="020B0604020202020204" pitchFamily="34" charset="0"/>
              </a:rPr>
              <a:t>：</a:t>
            </a:r>
            <a:endParaRPr lang="zh-CN" altLang="en-US" dirty="0">
              <a:cs typeface="Arial" panose="020B0604020202020204" pitchFamily="34" charset="0"/>
            </a:endParaRPr>
          </a:p>
        </p:txBody>
      </p:sp>
      <mc:AlternateContent xmlns:mc="http://schemas.openxmlformats.org/markup-compatibility/2006">
        <mc:Choice xmlns:a14="http://schemas.microsoft.com/office/drawing/2010/main" Requires="a14">
          <p:sp>
            <p:nvSpPr>
              <p:cNvPr id="5" name="文本框 4"/>
              <p:cNvSpPr txBox="1"/>
              <p:nvPr/>
            </p:nvSpPr>
            <p:spPr>
              <a:xfrm>
                <a:off x="668655" y="2331085"/>
                <a:ext cx="4366260" cy="95377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𝑠𝑜𝑓𝑡𝑚𝑎𝑥</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𝑧</m:t>
                          </m:r>
                        </m:e>
                        <m:sub>
                          <m:r>
                            <a:rPr lang="en-US" altLang="zh-CN" i="1">
                              <a:latin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cs typeface="Cambria Math" panose="02040503050406030204" pitchFamily="18" charset="0"/>
                        </a:rPr>
                        <m:t>)=</m:t>
                      </m:r>
                      <m:f>
                        <m:fPr>
                          <m:ctrlPr>
                            <a:rPr lang="en-US" altLang="zh-CN" i="1">
                              <a:latin typeface="Cambria Math" panose="02040503050406030204" pitchFamily="18" charset="0"/>
                              <a:cs typeface="Cambria Math" panose="02040503050406030204" pitchFamily="18" charset="0"/>
                            </a:rPr>
                          </m:ctrlPr>
                        </m:fPr>
                        <m:num>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𝑒</m:t>
                              </m:r>
                            </m:e>
                            <m:sup>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𝑧</m:t>
                                  </m:r>
                                </m:e>
                                <m:sub>
                                  <m:r>
                                    <a:rPr lang="en-US" altLang="zh-CN" i="1">
                                      <a:latin typeface="Cambria Math" panose="02040503050406030204" pitchFamily="18" charset="0"/>
                                      <a:cs typeface="Cambria Math" panose="02040503050406030204" pitchFamily="18" charset="0"/>
                                    </a:rPr>
                                    <m:t>𝑖</m:t>
                                  </m:r>
                                </m:sub>
                              </m:sSub>
                            </m:sup>
                          </m:sSup>
                        </m:num>
                        <m:den>
                          <m:nary>
                            <m:naryPr>
                              <m:chr m:val="∑"/>
                              <m:limLoc m:val="undOvr"/>
                              <m:supHide m:val="on"/>
                              <m:ctrlPr>
                                <a:rPr lang="en-US" altLang="zh-CN" i="1">
                                  <a:latin typeface="Cambria Math" panose="02040503050406030204" pitchFamily="18" charset="0"/>
                                  <a:cs typeface="Cambria Math" panose="02040503050406030204" pitchFamily="18" charset="0"/>
                                </a:rPr>
                              </m:ctrlPr>
                            </m:naryPr>
                            <m:sub>
                              <m:r>
                                <a:rPr lang="en-US" altLang="zh-CN" i="1">
                                  <a:latin typeface="Cambria Math" panose="02040503050406030204" pitchFamily="18" charset="0"/>
                                  <a:cs typeface="Cambria Math" panose="02040503050406030204" pitchFamily="18" charset="0"/>
                                </a:rPr>
                                <m:t>𝑗</m:t>
                              </m:r>
                            </m:sub>
                            <m:sup/>
                            <m:e>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𝑒</m:t>
                                  </m:r>
                                </m:e>
                                <m:sup>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𝑧</m:t>
                                      </m:r>
                                    </m:e>
                                    <m:sub>
                                      <m:r>
                                        <a:rPr lang="en-US" altLang="zh-CN" i="1">
                                          <a:latin typeface="Cambria Math" panose="02040503050406030204" pitchFamily="18" charset="0"/>
                                          <a:cs typeface="Cambria Math" panose="02040503050406030204" pitchFamily="18" charset="0"/>
                                        </a:rPr>
                                        <m:t>𝑗</m:t>
                                      </m:r>
                                    </m:sub>
                                  </m:sSub>
                                </m:sup>
                              </m:sSup>
                            </m:e>
                          </m:nary>
                        </m:den>
                      </m:f>
                    </m:oMath>
                  </m:oMathPara>
                </a14:m>
                <a:endParaRPr lang="en-US" altLang="zh-CN" i="1">
                  <a:latin typeface="Cambria Math" panose="02040503050406030204" pitchFamily="18" charset="0"/>
                  <a:cs typeface="Cambria Math" panose="020405030504060302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668655" y="2331085"/>
                <a:ext cx="4366260" cy="953770"/>
              </a:xfrm>
              <a:prstGeom prst="rect">
                <a:avLst/>
              </a:prstGeom>
              <a:blipFill rotWithShape="1">
                <a:blip r:embed="rId1"/>
                <a:stretch>
                  <a:fillRect/>
                </a:stretch>
              </a:blipFill>
            </p:spPr>
            <p:txBody>
              <a:bodyPr/>
              <a:lstStyle/>
              <a:p>
                <a:r>
                  <a:rPr lang="zh-CN" altLang="en-US">
                    <a:noFill/>
                  </a:rPr>
                  <a:t> </a:t>
                </a:r>
              </a:p>
            </p:txBody>
          </p:sp>
        </mc:Fallback>
      </mc:AlternateContent>
      <p:pic>
        <p:nvPicPr>
          <p:cNvPr id="7" name="图片 6"/>
          <p:cNvPicPr>
            <a:picLocks noChangeAspect="1"/>
          </p:cNvPicPr>
          <p:nvPr/>
        </p:nvPicPr>
        <p:blipFill>
          <a:blip r:embed="rId2"/>
          <a:stretch>
            <a:fillRect/>
          </a:stretch>
        </p:blipFill>
        <p:spPr>
          <a:xfrm>
            <a:off x="5453380" y="2656840"/>
            <a:ext cx="5813425" cy="3389630"/>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316.6911023622048,&quot;left&quot;:28.31456692913386,&quot;top&quot;:110.38992125984252,&quot;width&quot;:879.6854330708662}"/>
</p:tagLst>
</file>

<file path=ppt/tags/tag2.xml><?xml version="1.0" encoding="utf-8"?>
<p:tagLst xmlns:p="http://schemas.openxmlformats.org/presentationml/2006/main">
  <p:tag name="KSO_WM_DIAGRAM_VIRTUALLY_FRAME" val="{&quot;height&quot;:316.6911023622048,&quot;left&quot;:28.31456692913386,&quot;top&quot;:110.38992125984252,&quot;width&quot;:879.6854330708662}"/>
</p:tagLst>
</file>

<file path=ppt/tags/tag3.xml><?xml version="1.0" encoding="utf-8"?>
<p:tagLst xmlns:p="http://schemas.openxmlformats.org/presentationml/2006/main">
  <p:tag name="KSO_WM_DIAGRAM_VIRTUALLY_FRAME" val="{&quot;height&quot;:316.6911023622048,&quot;left&quot;:28.31456692913386,&quot;top&quot;:110.38992125984252,&quot;width&quot;:879.6854330708662}"/>
</p:tagLst>
</file>

<file path=ppt/tags/tag4.xml><?xml version="1.0" encoding="utf-8"?>
<p:tagLst xmlns:p="http://schemas.openxmlformats.org/presentationml/2006/main">
  <p:tag name="KSO_WM_DIAGRAM_VIRTUALLY_FRAME" val="{&quot;height&quot;:316.6911023622048,&quot;left&quot;:28.31456692913386,&quot;top&quot;:110.38992125984252,&quot;width&quot;:879.6854330708662}"/>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12317</Words>
  <Application>WPS 演示</Application>
  <PresentationFormat>宽屏</PresentationFormat>
  <Paragraphs>680</Paragraphs>
  <Slides>61</Slides>
  <Notes>47</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18</vt:i4>
      </vt:variant>
      <vt:variant>
        <vt:lpstr>幻灯片标题</vt:lpstr>
      </vt:variant>
      <vt:variant>
        <vt:i4>61</vt:i4>
      </vt:variant>
    </vt:vector>
  </HeadingPairs>
  <TitlesOfParts>
    <vt:vector size="106" baseType="lpstr">
      <vt:lpstr>Arial</vt:lpstr>
      <vt:lpstr>宋体</vt:lpstr>
      <vt:lpstr>Wingdings</vt:lpstr>
      <vt:lpstr>微软雅黑</vt:lpstr>
      <vt:lpstr>Impact</vt:lpstr>
      <vt:lpstr>等线</vt:lpstr>
      <vt:lpstr>Arial</vt:lpstr>
      <vt:lpstr>Consolas</vt:lpstr>
      <vt:lpstr>Calibri</vt:lpstr>
      <vt:lpstr>Times New Roman</vt:lpstr>
      <vt:lpstr>Cambria Math</vt:lpstr>
      <vt:lpstr>Cambria Math</vt:lpstr>
      <vt:lpstr>Cambria</vt:lpstr>
      <vt:lpstr>Helvetica Neue</vt:lpstr>
      <vt:lpstr>Arial Unicode MS</vt:lpstr>
      <vt:lpstr>Times New Roman</vt:lpstr>
      <vt:lpstr>Open Sans</vt:lpstr>
      <vt:lpstr>Calibri</vt:lpstr>
      <vt:lpstr>华文琥珀</vt:lpstr>
      <vt:lpstr>PingFang SC</vt:lpstr>
      <vt:lpstr>Constantia</vt:lpstr>
      <vt:lpstr>Wingdings 2</vt:lpstr>
      <vt:lpstr>Verdana</vt:lpstr>
      <vt:lpstr>Century Schoolbook</vt:lpstr>
      <vt:lpstr>Courier New</vt:lpstr>
      <vt:lpstr>Segoe Print</vt:lpstr>
      <vt:lpstr>默认设计模板</vt:lpstr>
      <vt:lpstr>Equation.KSEE3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深度学习-全连接模型  </vt:lpstr>
      <vt:lpstr>本章目录</vt:lpstr>
      <vt:lpstr>1.神经网络的基本概念</vt:lpstr>
      <vt:lpstr>1.神经网络的基本概念</vt:lpstr>
      <vt:lpstr>激活函数</vt:lpstr>
      <vt:lpstr>激活函数</vt:lpstr>
      <vt:lpstr>激活函数</vt:lpstr>
      <vt:lpstr>激活函数</vt:lpstr>
      <vt:lpstr>激活函数</vt:lpstr>
      <vt:lpstr>激活函数</vt:lpstr>
      <vt:lpstr>参数和超参数</vt:lpstr>
      <vt:lpstr>超参数调整的方法</vt:lpstr>
      <vt:lpstr>超参数调整的方法</vt:lpstr>
      <vt:lpstr>超参数调整的方法</vt:lpstr>
      <vt:lpstr>超参数调整的方法</vt:lpstr>
      <vt:lpstr>反向传播算法</vt:lpstr>
      <vt:lpstr>反向传播算法</vt:lpstr>
      <vt:lpstr>反向传播算法</vt:lpstr>
      <vt:lpstr>反向传播算法</vt:lpstr>
      <vt:lpstr>反向传播算法</vt:lpstr>
      <vt:lpstr>反向传播算法</vt:lpstr>
      <vt:lpstr>反向传播算法</vt:lpstr>
      <vt:lpstr>Autograd自动求导</vt:lpstr>
      <vt:lpstr>Autograd自动求导</vt:lpstr>
      <vt:lpstr>Autograd自动求导</vt:lpstr>
      <vt:lpstr>Autograd自动求导</vt:lpstr>
      <vt:lpstr>Autograd自动求导</vt:lpstr>
      <vt:lpstr>Autograd自动求导</vt:lpstr>
      <vt:lpstr>计算图</vt:lpstr>
      <vt:lpstr>正则化</vt:lpstr>
      <vt:lpstr>正则化</vt:lpstr>
      <vt:lpstr>Dropout</vt:lpstr>
      <vt:lpstr>Early stopping</vt:lpstr>
      <vt:lpstr>数据增强</vt:lpstr>
      <vt:lpstr>优化器</vt:lpstr>
      <vt:lpstr>优化器</vt:lpstr>
      <vt:lpstr>优化器</vt:lpstr>
      <vt:lpstr>优化器</vt:lpstr>
      <vt:lpstr>优化器</vt:lpstr>
      <vt:lpstr>PowerPoint 演示文稿</vt:lpstr>
      <vt:lpstr>BatchNorm</vt:lpstr>
      <vt:lpstr>BatchNorm</vt:lpstr>
      <vt:lpstr>BatchNorm</vt:lpstr>
      <vt:lpstr>2. 定义神经网络</vt:lpstr>
      <vt:lpstr>2. 定义神经网络</vt:lpstr>
      <vt:lpstr>2. 定义神经网络</vt:lpstr>
      <vt:lpstr>2. 定义神经网络</vt:lpstr>
      <vt:lpstr>2. 定义神经网络</vt:lpstr>
      <vt:lpstr>2. 定义神经网络</vt:lpstr>
      <vt:lpstr>PowerPoint 演示文稿</vt:lpstr>
      <vt:lpstr>3. 训练神经网络</vt:lpstr>
      <vt:lpstr>3. 训练神经网络</vt:lpstr>
      <vt:lpstr>3. 训练神经网络</vt:lpstr>
      <vt:lpstr>3. 训练神经网络</vt:lpstr>
      <vt:lpstr>3. 训练神经网络</vt:lpstr>
      <vt:lpstr>4.全连接模型</vt:lpstr>
      <vt:lpstr>4.全连接模型</vt:lpstr>
      <vt:lpstr>4.全连接模型</vt:lpstr>
      <vt:lpstr>4.全连接模型</vt:lpstr>
      <vt:lpstr>参考文献</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深度学习</dc:title>
  <dc:creator>黄海广</dc:creator>
  <cp:lastModifiedBy>廖远</cp:lastModifiedBy>
  <cp:revision>3162</cp:revision>
  <cp:lastPrinted>2018-06-09T17:02:00Z</cp:lastPrinted>
  <dcterms:created xsi:type="dcterms:W3CDTF">2016-05-18T20:32:00Z</dcterms:created>
  <dcterms:modified xsi:type="dcterms:W3CDTF">2025-09-04T15:27:45Z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ICV">
    <vt:lpwstr>9736257462E84FB285DC1DFEFF17F8AF_12</vt:lpwstr>
  </property>
</Properties>
</file>